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5" r:id="rId2"/>
    <p:sldId id="324" r:id="rId3"/>
    <p:sldId id="326" r:id="rId4"/>
    <p:sldId id="320" r:id="rId5"/>
    <p:sldId id="321" r:id="rId6"/>
    <p:sldId id="323" r:id="rId7"/>
    <p:sldId id="327" r:id="rId8"/>
    <p:sldId id="311" r:id="rId9"/>
    <p:sldId id="313" r:id="rId10"/>
    <p:sldId id="312" r:id="rId11"/>
    <p:sldId id="314" r:id="rId12"/>
    <p:sldId id="325" r:id="rId13"/>
    <p:sldId id="315" r:id="rId14"/>
    <p:sldId id="318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19" r:id="rId26"/>
    <p:sldId id="338" r:id="rId27"/>
    <p:sldId id="316" r:id="rId28"/>
    <p:sldId id="322" r:id="rId29"/>
  </p:sldIdLst>
  <p:sldSz cx="12188825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ham Zilouchian" initials="PZ" lastIdx="1" clrIdx="0">
    <p:extLst>
      <p:ext uri="{19B8F6BF-5375-455C-9EA6-DF929625EA0E}">
        <p15:presenceInfo xmlns:p15="http://schemas.microsoft.com/office/powerpoint/2012/main" userId="129de0b92df9a6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29" autoAdjust="0"/>
  </p:normalViewPr>
  <p:slideViewPr>
    <p:cSldViewPr showGuides="1">
      <p:cViewPr varScale="1">
        <p:scale>
          <a:sx n="85" d="100"/>
          <a:sy n="85" d="100"/>
        </p:scale>
        <p:origin x="598" y="4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E-4636-9268-2214CA86F5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1473768"/>
        <c:axId val="3986916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a-IR" dirty="0" smtClean="0"/>
              <a:t>آزمون</a:t>
            </a:r>
            <a:r>
              <a:rPr lang="fa-IR" baseline="0" dirty="0" smtClean="0"/>
              <a:t> اول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77A-42EE-9BDB-DA967A5ADA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77A-42EE-9BDB-DA967A5ADA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</c:numCache>
            </c:num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7</c:v>
                </c:pt>
                <c:pt idx="4">
                  <c:v>25</c:v>
                </c:pt>
                <c:pt idx="5">
                  <c:v>30</c:v>
                </c:pt>
                <c:pt idx="6">
                  <c:v>37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77A-42EE-9BDB-DA967A5ADA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1927272240"/>
        <c:axId val="1927275984"/>
      </c:lineChart>
      <c:catAx>
        <c:axId val="192727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5984"/>
        <c:crosses val="autoZero"/>
        <c:auto val="1"/>
        <c:lblAlgn val="ctr"/>
        <c:lblOffset val="100"/>
        <c:noMultiLvlLbl val="0"/>
      </c:catAx>
      <c:valAx>
        <c:axId val="192727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Speed(km/h)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a-IR" dirty="0" smtClean="0"/>
              <a:t>آزمون</a:t>
            </a:r>
            <a:r>
              <a:rPr lang="fa-IR" baseline="0" dirty="0" smtClean="0"/>
              <a:t> اول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4E-40D5-B280-01FB3212E0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4E-40D5-B280-01FB3212E0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20</c:v>
                </c:pt>
                <c:pt idx="3">
                  <c:v>27</c:v>
                </c:pt>
                <c:pt idx="4">
                  <c:v>23</c:v>
                </c:pt>
                <c:pt idx="5">
                  <c:v>21</c:v>
                </c:pt>
                <c:pt idx="6">
                  <c:v>33</c:v>
                </c:pt>
                <c:pt idx="7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4E-40D5-B280-01FB3212E0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tx1">
                    <a:lumMod val="15000"/>
                    <a:lumOff val="8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65000"/>
                  <a:lumOff val="35000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1927272240"/>
        <c:axId val="1927275984"/>
      </c:lineChart>
      <c:catAx>
        <c:axId val="1927272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Time(s)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5984"/>
        <c:crosses val="autoZero"/>
        <c:auto val="1"/>
        <c:lblAlgn val="ctr"/>
        <c:lblOffset val="100"/>
        <c:noMultiLvlLbl val="0"/>
      </c:catAx>
      <c:valAx>
        <c:axId val="1927275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Speed(km/h)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727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5-26T03:13:54.295" idx="1">
    <p:pos x="10" y="10"/>
    <p:text/>
    <p:extLst>
      <p:ext uri="{C676402C-5697-4E1C-873F-D02D1690AC5C}">
        <p15:threadingInfo xmlns:p15="http://schemas.microsoft.com/office/powerpoint/2012/main" timeZoneBias="-27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FB71E9-ADA7-4FCE-A719-5863E8268A73}" type="doc">
      <dgm:prSet loTypeId="urn:microsoft.com/office/officeart/2005/8/layout/process3" loCatId="process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6D09B45-0FB0-46F4-B9C5-2E237EC7F8D2}">
      <dgm:prSet phldrT="[Text]"/>
      <dgm:spPr/>
      <dgm:t>
        <a:bodyPr/>
        <a:lstStyle/>
        <a:p>
          <a:r>
            <a:rPr lang="fa-IR" dirty="0" smtClean="0"/>
            <a:t>فیلم معرفی</a:t>
          </a:r>
          <a:endParaRPr lang="en-US" dirty="0"/>
        </a:p>
      </dgm:t>
    </dgm:pt>
    <dgm:pt modelId="{B16FF309-BDBD-4EBD-8DB6-1550EBB10F22}" type="parTrans" cxnId="{F381FA78-59E1-48B6-9680-7D2B75AB436E}">
      <dgm:prSet/>
      <dgm:spPr/>
      <dgm:t>
        <a:bodyPr/>
        <a:lstStyle/>
        <a:p>
          <a:endParaRPr lang="en-US"/>
        </a:p>
      </dgm:t>
    </dgm:pt>
    <dgm:pt modelId="{6C377B47-01C6-4D54-867B-0B0D2EA206B5}" type="sibTrans" cxnId="{F381FA78-59E1-48B6-9680-7D2B75AB436E}">
      <dgm:prSet/>
      <dgm:spPr/>
      <dgm:t>
        <a:bodyPr/>
        <a:lstStyle/>
        <a:p>
          <a:endParaRPr lang="en-US"/>
        </a:p>
      </dgm:t>
    </dgm:pt>
    <dgm:pt modelId="{ED280269-5E78-411D-9045-A7C298362EA8}">
      <dgm:prSet phldrT="[Text]"/>
      <dgm:spPr/>
      <dgm:t>
        <a:bodyPr/>
        <a:lstStyle/>
        <a:p>
          <a:r>
            <a:rPr lang="en-US" dirty="0" smtClean="0"/>
            <a:t>BMW next 100</a:t>
          </a:r>
          <a:endParaRPr lang="en-US" dirty="0"/>
        </a:p>
      </dgm:t>
    </dgm:pt>
    <dgm:pt modelId="{E11415AE-2CD8-42EF-89CD-623FA6480360}" type="parTrans" cxnId="{4A5BB2B0-6BEC-4BED-806C-852A811E4A1A}">
      <dgm:prSet/>
      <dgm:spPr/>
      <dgm:t>
        <a:bodyPr/>
        <a:lstStyle/>
        <a:p>
          <a:endParaRPr lang="en-US"/>
        </a:p>
      </dgm:t>
    </dgm:pt>
    <dgm:pt modelId="{36CCB72B-8274-427A-80F1-FE7A88641B71}" type="sibTrans" cxnId="{4A5BB2B0-6BEC-4BED-806C-852A811E4A1A}">
      <dgm:prSet/>
      <dgm:spPr/>
      <dgm:t>
        <a:bodyPr/>
        <a:lstStyle/>
        <a:p>
          <a:endParaRPr lang="en-US"/>
        </a:p>
      </dgm:t>
    </dgm:pt>
    <dgm:pt modelId="{0EA3BA8D-493C-4A49-BAD1-DFF3BB42668E}">
      <dgm:prSet phldrT="[Text]"/>
      <dgm:spPr/>
      <dgm:t>
        <a:bodyPr/>
        <a:lstStyle/>
        <a:p>
          <a:r>
            <a:rPr lang="fa-IR" dirty="0" smtClean="0"/>
            <a:t>معرفی</a:t>
          </a:r>
          <a:endParaRPr lang="en-US" dirty="0"/>
        </a:p>
      </dgm:t>
    </dgm:pt>
    <dgm:pt modelId="{7D89EFA6-7AFA-44BE-9F29-3CB37538D533}" type="parTrans" cxnId="{8FACFDDB-81E9-4BC7-9CE0-7EDB8E6BA245}">
      <dgm:prSet/>
      <dgm:spPr/>
      <dgm:t>
        <a:bodyPr/>
        <a:lstStyle/>
        <a:p>
          <a:endParaRPr lang="en-US"/>
        </a:p>
      </dgm:t>
    </dgm:pt>
    <dgm:pt modelId="{CF709DB9-B9AF-4661-B684-5222D001118A}" type="sibTrans" cxnId="{8FACFDDB-81E9-4BC7-9CE0-7EDB8E6BA245}">
      <dgm:prSet/>
      <dgm:spPr/>
      <dgm:t>
        <a:bodyPr/>
        <a:lstStyle/>
        <a:p>
          <a:endParaRPr lang="en-US"/>
        </a:p>
      </dgm:t>
    </dgm:pt>
    <dgm:pt modelId="{0A2364DC-B1F1-4224-924C-F6F4B4B4B03A}">
      <dgm:prSet phldrT="[Text]"/>
      <dgm:spPr/>
      <dgm:t>
        <a:bodyPr/>
        <a:lstStyle/>
        <a:p>
          <a:r>
            <a:rPr lang="fa-IR" dirty="0" smtClean="0"/>
            <a:t>تعاریف</a:t>
          </a:r>
          <a:endParaRPr lang="en-US" dirty="0"/>
        </a:p>
      </dgm:t>
    </dgm:pt>
    <dgm:pt modelId="{65898CE7-C54A-44AA-AB94-09053862A86E}" type="parTrans" cxnId="{60F09142-05BA-4D83-A6D3-0BED7BC5253F}">
      <dgm:prSet/>
      <dgm:spPr/>
      <dgm:t>
        <a:bodyPr/>
        <a:lstStyle/>
        <a:p>
          <a:endParaRPr lang="en-US"/>
        </a:p>
      </dgm:t>
    </dgm:pt>
    <dgm:pt modelId="{DC1949A2-1B1D-4A32-BC2A-E885391E4B02}" type="sibTrans" cxnId="{60F09142-05BA-4D83-A6D3-0BED7BC5253F}">
      <dgm:prSet/>
      <dgm:spPr/>
      <dgm:t>
        <a:bodyPr/>
        <a:lstStyle/>
        <a:p>
          <a:endParaRPr lang="en-US"/>
        </a:p>
      </dgm:t>
    </dgm:pt>
    <dgm:pt modelId="{380BBAA1-C004-48F7-AD14-34529F65CF2C}">
      <dgm:prSet phldrT="[Text]"/>
      <dgm:spPr/>
      <dgm:t>
        <a:bodyPr/>
        <a:lstStyle/>
        <a:p>
          <a:r>
            <a:rPr lang="fa-IR" dirty="0" smtClean="0"/>
            <a:t>معماری سیستم</a:t>
          </a:r>
          <a:endParaRPr lang="en-US" dirty="0"/>
        </a:p>
      </dgm:t>
    </dgm:pt>
    <dgm:pt modelId="{A7CF0D28-034E-4F85-B1BE-3BD95A35C65D}" type="parTrans" cxnId="{955EFED4-FAC4-4AAE-BFE0-7ED1EEFA5C11}">
      <dgm:prSet/>
      <dgm:spPr/>
      <dgm:t>
        <a:bodyPr/>
        <a:lstStyle/>
        <a:p>
          <a:endParaRPr lang="en-US"/>
        </a:p>
      </dgm:t>
    </dgm:pt>
    <dgm:pt modelId="{EE42BF74-8007-4A42-A661-3F14348347A0}" type="sibTrans" cxnId="{955EFED4-FAC4-4AAE-BFE0-7ED1EEFA5C11}">
      <dgm:prSet/>
      <dgm:spPr/>
      <dgm:t>
        <a:bodyPr/>
        <a:lstStyle/>
        <a:p>
          <a:endParaRPr lang="en-US"/>
        </a:p>
      </dgm:t>
    </dgm:pt>
    <dgm:pt modelId="{1137A3ED-57B0-4AC0-88FC-D923CC852D03}">
      <dgm:prSet phldrT="[Text]" phldr="1"/>
      <dgm:spPr/>
      <dgm:t>
        <a:bodyPr/>
        <a:lstStyle/>
        <a:p>
          <a:endParaRPr lang="en-US" dirty="0"/>
        </a:p>
      </dgm:t>
    </dgm:pt>
    <dgm:pt modelId="{E0AB3279-9F73-47C2-ABA4-30BF599132B8}" type="parTrans" cxnId="{BB9536AA-C702-46CC-B211-50C52A146692}">
      <dgm:prSet/>
      <dgm:spPr/>
      <dgm:t>
        <a:bodyPr/>
        <a:lstStyle/>
        <a:p>
          <a:endParaRPr lang="en-US"/>
        </a:p>
      </dgm:t>
    </dgm:pt>
    <dgm:pt modelId="{0675FDE4-E7AC-40C3-AC1E-E5E67443A087}" type="sibTrans" cxnId="{BB9536AA-C702-46CC-B211-50C52A146692}">
      <dgm:prSet/>
      <dgm:spPr/>
      <dgm:t>
        <a:bodyPr/>
        <a:lstStyle/>
        <a:p>
          <a:endParaRPr lang="en-US"/>
        </a:p>
      </dgm:t>
    </dgm:pt>
    <dgm:pt modelId="{AB8A3A0C-E3E2-4395-872C-9E3F6343E849}">
      <dgm:prSet/>
      <dgm:spPr/>
      <dgm:t>
        <a:bodyPr/>
        <a:lstStyle/>
        <a:p>
          <a:endParaRPr lang="en-US"/>
        </a:p>
      </dgm:t>
    </dgm:pt>
    <dgm:pt modelId="{EA87A4FC-2199-4586-8D55-0465E0870D50}" type="parTrans" cxnId="{E79EBC6D-B361-4DC3-990C-A07C1ED9FD05}">
      <dgm:prSet/>
      <dgm:spPr/>
      <dgm:t>
        <a:bodyPr/>
        <a:lstStyle/>
        <a:p>
          <a:endParaRPr lang="en-US"/>
        </a:p>
      </dgm:t>
    </dgm:pt>
    <dgm:pt modelId="{2C98894F-7DB3-4DB1-ADD0-C734C1270755}" type="sibTrans" cxnId="{E79EBC6D-B361-4DC3-990C-A07C1ED9FD05}">
      <dgm:prSet/>
      <dgm:spPr/>
      <dgm:t>
        <a:bodyPr/>
        <a:lstStyle/>
        <a:p>
          <a:endParaRPr lang="en-US"/>
        </a:p>
      </dgm:t>
    </dgm:pt>
    <dgm:pt modelId="{444B5D2F-9537-48A1-B5C1-5800975ED035}">
      <dgm:prSet/>
      <dgm:spPr/>
      <dgm:t>
        <a:bodyPr/>
        <a:lstStyle/>
        <a:p>
          <a:endParaRPr lang="en-US"/>
        </a:p>
      </dgm:t>
    </dgm:pt>
    <dgm:pt modelId="{29C3C513-C466-443A-80E2-48E4487EF08A}" type="parTrans" cxnId="{65E6E01D-AB3C-4E61-8152-5A24A5DDC64C}">
      <dgm:prSet/>
      <dgm:spPr/>
      <dgm:t>
        <a:bodyPr/>
        <a:lstStyle/>
        <a:p>
          <a:endParaRPr lang="en-US"/>
        </a:p>
      </dgm:t>
    </dgm:pt>
    <dgm:pt modelId="{146D514C-BC3A-4FE1-8EE8-615CB54D8678}" type="sibTrans" cxnId="{65E6E01D-AB3C-4E61-8152-5A24A5DDC64C}">
      <dgm:prSet/>
      <dgm:spPr/>
      <dgm:t>
        <a:bodyPr/>
        <a:lstStyle/>
        <a:p>
          <a:endParaRPr lang="en-US"/>
        </a:p>
      </dgm:t>
    </dgm:pt>
    <dgm:pt modelId="{81CED6DE-EAA4-4695-9027-4D0A846C850C}">
      <dgm:prSet/>
      <dgm:spPr/>
      <dgm:t>
        <a:bodyPr/>
        <a:lstStyle/>
        <a:p>
          <a:endParaRPr lang="en-US"/>
        </a:p>
      </dgm:t>
    </dgm:pt>
    <dgm:pt modelId="{38300757-9C97-4788-847D-E1D23B5897CC}" type="parTrans" cxnId="{BDF0AEFF-D78F-4475-8D3E-EE606D432BEE}">
      <dgm:prSet/>
      <dgm:spPr/>
      <dgm:t>
        <a:bodyPr/>
        <a:lstStyle/>
        <a:p>
          <a:endParaRPr lang="en-US"/>
        </a:p>
      </dgm:t>
    </dgm:pt>
    <dgm:pt modelId="{F7B9AD6C-215D-4F01-A087-52F46F717FA6}" type="sibTrans" cxnId="{BDF0AEFF-D78F-4475-8D3E-EE606D432BEE}">
      <dgm:prSet/>
      <dgm:spPr/>
      <dgm:t>
        <a:bodyPr/>
        <a:lstStyle/>
        <a:p>
          <a:endParaRPr lang="en-US"/>
        </a:p>
      </dgm:t>
    </dgm:pt>
    <dgm:pt modelId="{7FCD9E45-3BB2-46A2-B437-694F684501AD}" type="pres">
      <dgm:prSet presAssocID="{D2FB71E9-ADA7-4FCE-A719-5863E8268A73}" presName="linearFlow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8DB6C0A-2E55-4593-8A5C-5D06957EB8AE}" type="pres">
      <dgm:prSet presAssocID="{E6D09B45-0FB0-46F4-B9C5-2E237EC7F8D2}" presName="composite" presStyleCnt="0"/>
      <dgm:spPr/>
    </dgm:pt>
    <dgm:pt modelId="{CE339574-520E-4EDB-BF26-1A3A3BCD2818}" type="pres">
      <dgm:prSet presAssocID="{E6D09B45-0FB0-46F4-B9C5-2E237EC7F8D2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EE559-126A-43E9-ADF1-DE403C93BE44}" type="pres">
      <dgm:prSet presAssocID="{E6D09B45-0FB0-46F4-B9C5-2E237EC7F8D2}" presName="parSh" presStyleLbl="node1" presStyleIdx="0" presStyleCnt="6"/>
      <dgm:spPr/>
      <dgm:t>
        <a:bodyPr/>
        <a:lstStyle/>
        <a:p>
          <a:endParaRPr lang="en-US"/>
        </a:p>
      </dgm:t>
    </dgm:pt>
    <dgm:pt modelId="{445464BF-B8C7-4B6C-8A8D-09973544D235}" type="pres">
      <dgm:prSet presAssocID="{E6D09B45-0FB0-46F4-B9C5-2E237EC7F8D2}" presName="desTx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A9B43C-3669-4630-B5E2-5DBF2A279EDD}" type="pres">
      <dgm:prSet presAssocID="{6C377B47-01C6-4D54-867B-0B0D2EA206B5}" presName="sibTrans" presStyleLbl="sibTrans2D1" presStyleIdx="0" presStyleCnt="5"/>
      <dgm:spPr/>
      <dgm:t>
        <a:bodyPr/>
        <a:lstStyle/>
        <a:p>
          <a:endParaRPr lang="en-US"/>
        </a:p>
      </dgm:t>
    </dgm:pt>
    <dgm:pt modelId="{BFDA110D-9BCE-4435-A4CF-2AD2D424AD3C}" type="pres">
      <dgm:prSet presAssocID="{6C377B47-01C6-4D54-867B-0B0D2EA206B5}" presName="connTx" presStyleLbl="sibTrans2D1" presStyleIdx="0" presStyleCnt="5"/>
      <dgm:spPr/>
      <dgm:t>
        <a:bodyPr/>
        <a:lstStyle/>
        <a:p>
          <a:endParaRPr lang="en-US"/>
        </a:p>
      </dgm:t>
    </dgm:pt>
    <dgm:pt modelId="{C9A8BA91-8D9A-4631-BA97-062ED57B28EE}" type="pres">
      <dgm:prSet presAssocID="{0EA3BA8D-493C-4A49-BAD1-DFF3BB42668E}" presName="composite" presStyleCnt="0"/>
      <dgm:spPr/>
    </dgm:pt>
    <dgm:pt modelId="{951ECB62-76FD-46B9-B0AF-36B0547080FC}" type="pres">
      <dgm:prSet presAssocID="{0EA3BA8D-493C-4A49-BAD1-DFF3BB42668E}" presName="parTx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5E9636-7C80-4464-AFBC-258121C6F674}" type="pres">
      <dgm:prSet presAssocID="{0EA3BA8D-493C-4A49-BAD1-DFF3BB42668E}" presName="parSh" presStyleLbl="node1" presStyleIdx="1" presStyleCnt="6"/>
      <dgm:spPr/>
      <dgm:t>
        <a:bodyPr/>
        <a:lstStyle/>
        <a:p>
          <a:endParaRPr lang="en-US"/>
        </a:p>
      </dgm:t>
    </dgm:pt>
    <dgm:pt modelId="{C2B945C4-9267-4EE0-9BAB-0BB47C4C2CCE}" type="pres">
      <dgm:prSet presAssocID="{0EA3BA8D-493C-4A49-BAD1-DFF3BB42668E}" presName="desTx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CC4AD3-5E7A-462A-BE3D-556548CA22FD}" type="pres">
      <dgm:prSet presAssocID="{CF709DB9-B9AF-4661-B684-5222D001118A}" presName="sibTrans" presStyleLbl="sibTrans2D1" presStyleIdx="1" presStyleCnt="5"/>
      <dgm:spPr/>
      <dgm:t>
        <a:bodyPr/>
        <a:lstStyle/>
        <a:p>
          <a:endParaRPr lang="en-US"/>
        </a:p>
      </dgm:t>
    </dgm:pt>
    <dgm:pt modelId="{1C403883-3086-446C-B190-37544D460E22}" type="pres">
      <dgm:prSet presAssocID="{CF709DB9-B9AF-4661-B684-5222D001118A}" presName="connTx" presStyleLbl="sibTrans2D1" presStyleIdx="1" presStyleCnt="5"/>
      <dgm:spPr/>
      <dgm:t>
        <a:bodyPr/>
        <a:lstStyle/>
        <a:p>
          <a:endParaRPr lang="en-US"/>
        </a:p>
      </dgm:t>
    </dgm:pt>
    <dgm:pt modelId="{5898472B-6F45-4199-AD97-807832E709A7}" type="pres">
      <dgm:prSet presAssocID="{380BBAA1-C004-48F7-AD14-34529F65CF2C}" presName="composite" presStyleCnt="0"/>
      <dgm:spPr/>
    </dgm:pt>
    <dgm:pt modelId="{E3D1E4DA-D423-41C7-9327-EFE9E95EE231}" type="pres">
      <dgm:prSet presAssocID="{380BBAA1-C004-48F7-AD14-34529F65CF2C}" presName="parTx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1834F4-D4CC-40C4-8C0D-71FD1CF8A049}" type="pres">
      <dgm:prSet presAssocID="{380BBAA1-C004-48F7-AD14-34529F65CF2C}" presName="parSh" presStyleLbl="node1" presStyleIdx="2" presStyleCnt="6"/>
      <dgm:spPr/>
      <dgm:t>
        <a:bodyPr/>
        <a:lstStyle/>
        <a:p>
          <a:endParaRPr lang="en-US"/>
        </a:p>
      </dgm:t>
    </dgm:pt>
    <dgm:pt modelId="{0808C770-328D-473F-984E-11D97F627B0D}" type="pres">
      <dgm:prSet presAssocID="{380BBAA1-C004-48F7-AD14-34529F65CF2C}" presName="desTx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8FE9A5-84B1-41E1-AC2A-CFC5235AD923}" type="pres">
      <dgm:prSet presAssocID="{EE42BF74-8007-4A42-A661-3F14348347A0}" presName="sibTrans" presStyleLbl="sibTrans2D1" presStyleIdx="2" presStyleCnt="5"/>
      <dgm:spPr/>
      <dgm:t>
        <a:bodyPr/>
        <a:lstStyle/>
        <a:p>
          <a:endParaRPr lang="en-US"/>
        </a:p>
      </dgm:t>
    </dgm:pt>
    <dgm:pt modelId="{16446BF7-56F8-49C4-BA74-FAEFF1C04BF4}" type="pres">
      <dgm:prSet presAssocID="{EE42BF74-8007-4A42-A661-3F14348347A0}" presName="connTx" presStyleLbl="sibTrans2D1" presStyleIdx="2" presStyleCnt="5"/>
      <dgm:spPr/>
      <dgm:t>
        <a:bodyPr/>
        <a:lstStyle/>
        <a:p>
          <a:endParaRPr lang="en-US"/>
        </a:p>
      </dgm:t>
    </dgm:pt>
    <dgm:pt modelId="{D985C57B-04E6-4238-A075-7F146B7426CD}" type="pres">
      <dgm:prSet presAssocID="{AB8A3A0C-E3E2-4395-872C-9E3F6343E849}" presName="composite" presStyleCnt="0"/>
      <dgm:spPr/>
    </dgm:pt>
    <dgm:pt modelId="{0C155E28-A353-4DAC-B8FA-3DE71DADDE2A}" type="pres">
      <dgm:prSet presAssocID="{AB8A3A0C-E3E2-4395-872C-9E3F6343E849}" presName="parTx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C0D87-4827-4522-BB81-16C5B1BC2662}" type="pres">
      <dgm:prSet presAssocID="{AB8A3A0C-E3E2-4395-872C-9E3F6343E849}" presName="parSh" presStyleLbl="node1" presStyleIdx="3" presStyleCnt="6"/>
      <dgm:spPr/>
      <dgm:t>
        <a:bodyPr/>
        <a:lstStyle/>
        <a:p>
          <a:endParaRPr lang="en-US"/>
        </a:p>
      </dgm:t>
    </dgm:pt>
    <dgm:pt modelId="{A975C924-41B7-4C91-8EE6-7EF3BFB148C3}" type="pres">
      <dgm:prSet presAssocID="{AB8A3A0C-E3E2-4395-872C-9E3F6343E849}" presName="desTx" presStyleLbl="fgAcc1" presStyleIdx="3" presStyleCnt="6">
        <dgm:presLayoutVars>
          <dgm:bulletEnabled val="1"/>
        </dgm:presLayoutVars>
      </dgm:prSet>
      <dgm:spPr/>
    </dgm:pt>
    <dgm:pt modelId="{6F2E92DB-5702-4D92-9AE4-72DE6CEA06CD}" type="pres">
      <dgm:prSet presAssocID="{2C98894F-7DB3-4DB1-ADD0-C734C127075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7A2A48D-E6B3-4CDC-973B-D2DCD87B8381}" type="pres">
      <dgm:prSet presAssocID="{2C98894F-7DB3-4DB1-ADD0-C734C1270755}" presName="connTx" presStyleLbl="sibTrans2D1" presStyleIdx="3" presStyleCnt="5"/>
      <dgm:spPr/>
      <dgm:t>
        <a:bodyPr/>
        <a:lstStyle/>
        <a:p>
          <a:endParaRPr lang="en-US"/>
        </a:p>
      </dgm:t>
    </dgm:pt>
    <dgm:pt modelId="{77F538E9-E47D-45AD-9292-6B9DA6CC21C3}" type="pres">
      <dgm:prSet presAssocID="{444B5D2F-9537-48A1-B5C1-5800975ED035}" presName="composite" presStyleCnt="0"/>
      <dgm:spPr/>
    </dgm:pt>
    <dgm:pt modelId="{60DE3D3D-9BC2-45A4-ACBA-AB2DF593FA8D}" type="pres">
      <dgm:prSet presAssocID="{444B5D2F-9537-48A1-B5C1-5800975ED035}" presName="parTx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29F874-C21D-4552-9A33-1EE3466B343B}" type="pres">
      <dgm:prSet presAssocID="{444B5D2F-9537-48A1-B5C1-5800975ED035}" presName="parSh" presStyleLbl="node1" presStyleIdx="4" presStyleCnt="6"/>
      <dgm:spPr/>
      <dgm:t>
        <a:bodyPr/>
        <a:lstStyle/>
        <a:p>
          <a:endParaRPr lang="en-US"/>
        </a:p>
      </dgm:t>
    </dgm:pt>
    <dgm:pt modelId="{88E14B79-9900-4E4F-925B-FEA932E8DFB8}" type="pres">
      <dgm:prSet presAssocID="{444B5D2F-9537-48A1-B5C1-5800975ED035}" presName="desTx" presStyleLbl="fgAcc1" presStyleIdx="4" presStyleCnt="6">
        <dgm:presLayoutVars>
          <dgm:bulletEnabled val="1"/>
        </dgm:presLayoutVars>
      </dgm:prSet>
      <dgm:spPr/>
    </dgm:pt>
    <dgm:pt modelId="{32679C3C-BE43-473E-B23C-22718ABE8AC6}" type="pres">
      <dgm:prSet presAssocID="{146D514C-BC3A-4FE1-8EE8-615CB54D8678}" presName="sibTrans" presStyleLbl="sibTrans2D1" presStyleIdx="4" presStyleCnt="5"/>
      <dgm:spPr/>
      <dgm:t>
        <a:bodyPr/>
        <a:lstStyle/>
        <a:p>
          <a:endParaRPr lang="en-US"/>
        </a:p>
      </dgm:t>
    </dgm:pt>
    <dgm:pt modelId="{DB3340A0-CDBC-4793-B0AD-B206FA60D8A1}" type="pres">
      <dgm:prSet presAssocID="{146D514C-BC3A-4FE1-8EE8-615CB54D8678}" presName="connTx" presStyleLbl="sibTrans2D1" presStyleIdx="4" presStyleCnt="5"/>
      <dgm:spPr/>
      <dgm:t>
        <a:bodyPr/>
        <a:lstStyle/>
        <a:p>
          <a:endParaRPr lang="en-US"/>
        </a:p>
      </dgm:t>
    </dgm:pt>
    <dgm:pt modelId="{DB433F36-EC7C-4BA8-BA1B-991ACCB81E8F}" type="pres">
      <dgm:prSet presAssocID="{81CED6DE-EAA4-4695-9027-4D0A846C850C}" presName="composite" presStyleCnt="0"/>
      <dgm:spPr/>
    </dgm:pt>
    <dgm:pt modelId="{88D5FF63-023D-4779-8ACD-EF1AF3D159C6}" type="pres">
      <dgm:prSet presAssocID="{81CED6DE-EAA4-4695-9027-4D0A846C850C}" presName="parTx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5907F7-888E-4248-A89F-62D1560F716B}" type="pres">
      <dgm:prSet presAssocID="{81CED6DE-EAA4-4695-9027-4D0A846C850C}" presName="parSh" presStyleLbl="node1" presStyleIdx="5" presStyleCnt="6"/>
      <dgm:spPr/>
      <dgm:t>
        <a:bodyPr/>
        <a:lstStyle/>
        <a:p>
          <a:endParaRPr lang="en-US"/>
        </a:p>
      </dgm:t>
    </dgm:pt>
    <dgm:pt modelId="{699B98F1-8F6B-47E2-9CAB-08759F7811F5}" type="pres">
      <dgm:prSet presAssocID="{81CED6DE-EAA4-4695-9027-4D0A846C850C}" presName="desTx" presStyleLbl="fgAcc1" presStyleIdx="5" presStyleCnt="6">
        <dgm:presLayoutVars>
          <dgm:bulletEnabled val="1"/>
        </dgm:presLayoutVars>
      </dgm:prSet>
      <dgm:spPr/>
    </dgm:pt>
  </dgm:ptLst>
  <dgm:cxnLst>
    <dgm:cxn modelId="{77EC9778-5D57-426C-8DC0-90ABBAAB1954}" type="presOf" srcId="{81CED6DE-EAA4-4695-9027-4D0A846C850C}" destId="{88D5FF63-023D-4779-8ACD-EF1AF3D159C6}" srcOrd="0" destOrd="0" presId="urn:microsoft.com/office/officeart/2005/8/layout/process3"/>
    <dgm:cxn modelId="{2AD6EE8F-444D-40CF-B7A8-515C9EB7CC04}" type="presOf" srcId="{146D514C-BC3A-4FE1-8EE8-615CB54D8678}" destId="{DB3340A0-CDBC-4793-B0AD-B206FA60D8A1}" srcOrd="1" destOrd="0" presId="urn:microsoft.com/office/officeart/2005/8/layout/process3"/>
    <dgm:cxn modelId="{BDF0AEFF-D78F-4475-8D3E-EE606D432BEE}" srcId="{D2FB71E9-ADA7-4FCE-A719-5863E8268A73}" destId="{81CED6DE-EAA4-4695-9027-4D0A846C850C}" srcOrd="5" destOrd="0" parTransId="{38300757-9C97-4788-847D-E1D23B5897CC}" sibTransId="{F7B9AD6C-215D-4F01-A087-52F46F717FA6}"/>
    <dgm:cxn modelId="{E8453737-37D8-4325-828A-0F37950E3070}" type="presOf" srcId="{1137A3ED-57B0-4AC0-88FC-D923CC852D03}" destId="{0808C770-328D-473F-984E-11D97F627B0D}" srcOrd="0" destOrd="0" presId="urn:microsoft.com/office/officeart/2005/8/layout/process3"/>
    <dgm:cxn modelId="{4D46FD09-8F76-4746-A7A7-794E7AF16BDC}" type="presOf" srcId="{444B5D2F-9537-48A1-B5C1-5800975ED035}" destId="{CA29F874-C21D-4552-9A33-1EE3466B343B}" srcOrd="1" destOrd="0" presId="urn:microsoft.com/office/officeart/2005/8/layout/process3"/>
    <dgm:cxn modelId="{BB9536AA-C702-46CC-B211-50C52A146692}" srcId="{380BBAA1-C004-48F7-AD14-34529F65CF2C}" destId="{1137A3ED-57B0-4AC0-88FC-D923CC852D03}" srcOrd="0" destOrd="0" parTransId="{E0AB3279-9F73-47C2-ABA4-30BF599132B8}" sibTransId="{0675FDE4-E7AC-40C3-AC1E-E5E67443A087}"/>
    <dgm:cxn modelId="{3A76E280-115C-41A2-B66B-57E8D6BC6523}" type="presOf" srcId="{2C98894F-7DB3-4DB1-ADD0-C734C1270755}" destId="{6F2E92DB-5702-4D92-9AE4-72DE6CEA06CD}" srcOrd="0" destOrd="0" presId="urn:microsoft.com/office/officeart/2005/8/layout/process3"/>
    <dgm:cxn modelId="{851B6045-2E75-41AE-8022-694E86529371}" type="presOf" srcId="{CF709DB9-B9AF-4661-B684-5222D001118A}" destId="{0FCC4AD3-5E7A-462A-BE3D-556548CA22FD}" srcOrd="0" destOrd="0" presId="urn:microsoft.com/office/officeart/2005/8/layout/process3"/>
    <dgm:cxn modelId="{E88EAAD8-0778-4E1A-ABCA-F74A6B9D3138}" type="presOf" srcId="{EE42BF74-8007-4A42-A661-3F14348347A0}" destId="{F48FE9A5-84B1-41E1-AC2A-CFC5235AD923}" srcOrd="0" destOrd="0" presId="urn:microsoft.com/office/officeart/2005/8/layout/process3"/>
    <dgm:cxn modelId="{4A5BB2B0-6BEC-4BED-806C-852A811E4A1A}" srcId="{E6D09B45-0FB0-46F4-B9C5-2E237EC7F8D2}" destId="{ED280269-5E78-411D-9045-A7C298362EA8}" srcOrd="0" destOrd="0" parTransId="{E11415AE-2CD8-42EF-89CD-623FA6480360}" sibTransId="{36CCB72B-8274-427A-80F1-FE7A88641B71}"/>
    <dgm:cxn modelId="{EF60E889-AB58-470F-B4CD-EACC05323C72}" type="presOf" srcId="{380BBAA1-C004-48F7-AD14-34529F65CF2C}" destId="{E3D1E4DA-D423-41C7-9327-EFE9E95EE231}" srcOrd="0" destOrd="0" presId="urn:microsoft.com/office/officeart/2005/8/layout/process3"/>
    <dgm:cxn modelId="{122CEAB7-7FCF-42F3-ADCC-8872A59CBB4E}" type="presOf" srcId="{AB8A3A0C-E3E2-4395-872C-9E3F6343E849}" destId="{0C155E28-A353-4DAC-B8FA-3DE71DADDE2A}" srcOrd="0" destOrd="0" presId="urn:microsoft.com/office/officeart/2005/8/layout/process3"/>
    <dgm:cxn modelId="{ADE6C65D-9E02-4B96-83F6-CA7DE877B51E}" type="presOf" srcId="{146D514C-BC3A-4FE1-8EE8-615CB54D8678}" destId="{32679C3C-BE43-473E-B23C-22718ABE8AC6}" srcOrd="0" destOrd="0" presId="urn:microsoft.com/office/officeart/2005/8/layout/process3"/>
    <dgm:cxn modelId="{65E6E01D-AB3C-4E61-8152-5A24A5DDC64C}" srcId="{D2FB71E9-ADA7-4FCE-A719-5863E8268A73}" destId="{444B5D2F-9537-48A1-B5C1-5800975ED035}" srcOrd="4" destOrd="0" parTransId="{29C3C513-C466-443A-80E2-48E4487EF08A}" sibTransId="{146D514C-BC3A-4FE1-8EE8-615CB54D8678}"/>
    <dgm:cxn modelId="{E79EBC6D-B361-4DC3-990C-A07C1ED9FD05}" srcId="{D2FB71E9-ADA7-4FCE-A719-5863E8268A73}" destId="{AB8A3A0C-E3E2-4395-872C-9E3F6343E849}" srcOrd="3" destOrd="0" parTransId="{EA87A4FC-2199-4586-8D55-0465E0870D50}" sibTransId="{2C98894F-7DB3-4DB1-ADD0-C734C1270755}"/>
    <dgm:cxn modelId="{9421DBBB-7D35-474D-8303-CF0BA080CAE3}" type="presOf" srcId="{444B5D2F-9537-48A1-B5C1-5800975ED035}" destId="{60DE3D3D-9BC2-45A4-ACBA-AB2DF593FA8D}" srcOrd="0" destOrd="0" presId="urn:microsoft.com/office/officeart/2005/8/layout/process3"/>
    <dgm:cxn modelId="{51584385-E21D-4130-AFD7-D888472269CD}" type="presOf" srcId="{E6D09B45-0FB0-46F4-B9C5-2E237EC7F8D2}" destId="{CE339574-520E-4EDB-BF26-1A3A3BCD2818}" srcOrd="0" destOrd="0" presId="urn:microsoft.com/office/officeart/2005/8/layout/process3"/>
    <dgm:cxn modelId="{955EFED4-FAC4-4AAE-BFE0-7ED1EEFA5C11}" srcId="{D2FB71E9-ADA7-4FCE-A719-5863E8268A73}" destId="{380BBAA1-C004-48F7-AD14-34529F65CF2C}" srcOrd="2" destOrd="0" parTransId="{A7CF0D28-034E-4F85-B1BE-3BD95A35C65D}" sibTransId="{EE42BF74-8007-4A42-A661-3F14348347A0}"/>
    <dgm:cxn modelId="{60F09142-05BA-4D83-A6D3-0BED7BC5253F}" srcId="{0EA3BA8D-493C-4A49-BAD1-DFF3BB42668E}" destId="{0A2364DC-B1F1-4224-924C-F6F4B4B4B03A}" srcOrd="0" destOrd="0" parTransId="{65898CE7-C54A-44AA-AB94-09053862A86E}" sibTransId="{DC1949A2-1B1D-4A32-BC2A-E885391E4B02}"/>
    <dgm:cxn modelId="{29E782A3-79D4-409D-8193-F32B7E99403E}" type="presOf" srcId="{2C98894F-7DB3-4DB1-ADD0-C734C1270755}" destId="{87A2A48D-E6B3-4CDC-973B-D2DCD87B8381}" srcOrd="1" destOrd="0" presId="urn:microsoft.com/office/officeart/2005/8/layout/process3"/>
    <dgm:cxn modelId="{01174719-F84A-49FF-9CC4-51F26481FFCC}" type="presOf" srcId="{D2FB71E9-ADA7-4FCE-A719-5863E8268A73}" destId="{7FCD9E45-3BB2-46A2-B437-694F684501AD}" srcOrd="0" destOrd="0" presId="urn:microsoft.com/office/officeart/2005/8/layout/process3"/>
    <dgm:cxn modelId="{B454C67B-3694-4BB8-AF84-1C71AFC97081}" type="presOf" srcId="{81CED6DE-EAA4-4695-9027-4D0A846C850C}" destId="{E95907F7-888E-4248-A89F-62D1560F716B}" srcOrd="1" destOrd="0" presId="urn:microsoft.com/office/officeart/2005/8/layout/process3"/>
    <dgm:cxn modelId="{83628C1E-5BDF-4CE9-ABD0-2CA0F0527222}" type="presOf" srcId="{0EA3BA8D-493C-4A49-BAD1-DFF3BB42668E}" destId="{225E9636-7C80-4464-AFBC-258121C6F674}" srcOrd="1" destOrd="0" presId="urn:microsoft.com/office/officeart/2005/8/layout/process3"/>
    <dgm:cxn modelId="{380A58F7-1F45-4726-B3AC-8DBA8CA12FFA}" type="presOf" srcId="{0A2364DC-B1F1-4224-924C-F6F4B4B4B03A}" destId="{C2B945C4-9267-4EE0-9BAB-0BB47C4C2CCE}" srcOrd="0" destOrd="0" presId="urn:microsoft.com/office/officeart/2005/8/layout/process3"/>
    <dgm:cxn modelId="{8FACFDDB-81E9-4BC7-9CE0-7EDB8E6BA245}" srcId="{D2FB71E9-ADA7-4FCE-A719-5863E8268A73}" destId="{0EA3BA8D-493C-4A49-BAD1-DFF3BB42668E}" srcOrd="1" destOrd="0" parTransId="{7D89EFA6-7AFA-44BE-9F29-3CB37538D533}" sibTransId="{CF709DB9-B9AF-4661-B684-5222D001118A}"/>
    <dgm:cxn modelId="{5A2C7672-E2D5-46A2-B3D8-C928A890CA06}" type="presOf" srcId="{AB8A3A0C-E3E2-4395-872C-9E3F6343E849}" destId="{47DC0D87-4827-4522-BB81-16C5B1BC2662}" srcOrd="1" destOrd="0" presId="urn:microsoft.com/office/officeart/2005/8/layout/process3"/>
    <dgm:cxn modelId="{73A3E66B-1687-4FC6-868B-323AD13A8444}" type="presOf" srcId="{E6D09B45-0FB0-46F4-B9C5-2E237EC7F8D2}" destId="{E46EE559-126A-43E9-ADF1-DE403C93BE44}" srcOrd="1" destOrd="0" presId="urn:microsoft.com/office/officeart/2005/8/layout/process3"/>
    <dgm:cxn modelId="{7A6CF92C-6079-4F86-8B6C-1815E5E9FB5E}" type="presOf" srcId="{CF709DB9-B9AF-4661-B684-5222D001118A}" destId="{1C403883-3086-446C-B190-37544D460E22}" srcOrd="1" destOrd="0" presId="urn:microsoft.com/office/officeart/2005/8/layout/process3"/>
    <dgm:cxn modelId="{B9EF921F-89AC-445D-92FE-21A9E5D8BC3E}" type="presOf" srcId="{6C377B47-01C6-4D54-867B-0B0D2EA206B5}" destId="{84A9B43C-3669-4630-B5E2-5DBF2A279EDD}" srcOrd="0" destOrd="0" presId="urn:microsoft.com/office/officeart/2005/8/layout/process3"/>
    <dgm:cxn modelId="{A841AB05-1645-4E61-A341-7E831FD7D099}" type="presOf" srcId="{380BBAA1-C004-48F7-AD14-34529F65CF2C}" destId="{531834F4-D4CC-40C4-8C0D-71FD1CF8A049}" srcOrd="1" destOrd="0" presId="urn:microsoft.com/office/officeart/2005/8/layout/process3"/>
    <dgm:cxn modelId="{F381FA78-59E1-48B6-9680-7D2B75AB436E}" srcId="{D2FB71E9-ADA7-4FCE-A719-5863E8268A73}" destId="{E6D09B45-0FB0-46F4-B9C5-2E237EC7F8D2}" srcOrd="0" destOrd="0" parTransId="{B16FF309-BDBD-4EBD-8DB6-1550EBB10F22}" sibTransId="{6C377B47-01C6-4D54-867B-0B0D2EA206B5}"/>
    <dgm:cxn modelId="{FE62ACF4-A007-454B-B35F-F1288DAC092C}" type="presOf" srcId="{6C377B47-01C6-4D54-867B-0B0D2EA206B5}" destId="{BFDA110D-9BCE-4435-A4CF-2AD2D424AD3C}" srcOrd="1" destOrd="0" presId="urn:microsoft.com/office/officeart/2005/8/layout/process3"/>
    <dgm:cxn modelId="{D1714278-CF35-4669-B4AD-F82B39F7039D}" type="presOf" srcId="{ED280269-5E78-411D-9045-A7C298362EA8}" destId="{445464BF-B8C7-4B6C-8A8D-09973544D235}" srcOrd="0" destOrd="0" presId="urn:microsoft.com/office/officeart/2005/8/layout/process3"/>
    <dgm:cxn modelId="{CE5D4275-25E5-4D9C-81D4-B0853BD75C69}" type="presOf" srcId="{0EA3BA8D-493C-4A49-BAD1-DFF3BB42668E}" destId="{951ECB62-76FD-46B9-B0AF-36B0547080FC}" srcOrd="0" destOrd="0" presId="urn:microsoft.com/office/officeart/2005/8/layout/process3"/>
    <dgm:cxn modelId="{99FCB8FC-1907-45A1-91AF-C5F307C5BBD3}" type="presOf" srcId="{EE42BF74-8007-4A42-A661-3F14348347A0}" destId="{16446BF7-56F8-49C4-BA74-FAEFF1C04BF4}" srcOrd="1" destOrd="0" presId="urn:microsoft.com/office/officeart/2005/8/layout/process3"/>
    <dgm:cxn modelId="{8ABD9510-D110-4F4E-A93C-0C0218D39B40}" type="presParOf" srcId="{7FCD9E45-3BB2-46A2-B437-694F684501AD}" destId="{78DB6C0A-2E55-4593-8A5C-5D06957EB8AE}" srcOrd="0" destOrd="0" presId="urn:microsoft.com/office/officeart/2005/8/layout/process3"/>
    <dgm:cxn modelId="{F275D9A1-C62E-487A-AE74-84E0A7E59FBA}" type="presParOf" srcId="{78DB6C0A-2E55-4593-8A5C-5D06957EB8AE}" destId="{CE339574-520E-4EDB-BF26-1A3A3BCD2818}" srcOrd="0" destOrd="0" presId="urn:microsoft.com/office/officeart/2005/8/layout/process3"/>
    <dgm:cxn modelId="{48CE5684-AC18-485D-B2D3-8305BC001F55}" type="presParOf" srcId="{78DB6C0A-2E55-4593-8A5C-5D06957EB8AE}" destId="{E46EE559-126A-43E9-ADF1-DE403C93BE44}" srcOrd="1" destOrd="0" presId="urn:microsoft.com/office/officeart/2005/8/layout/process3"/>
    <dgm:cxn modelId="{B37831A5-C6E2-439C-924C-0E9EB619674D}" type="presParOf" srcId="{78DB6C0A-2E55-4593-8A5C-5D06957EB8AE}" destId="{445464BF-B8C7-4B6C-8A8D-09973544D235}" srcOrd="2" destOrd="0" presId="urn:microsoft.com/office/officeart/2005/8/layout/process3"/>
    <dgm:cxn modelId="{BE1A17D4-3D3D-45E9-91A4-C4C80D8DBCA7}" type="presParOf" srcId="{7FCD9E45-3BB2-46A2-B437-694F684501AD}" destId="{84A9B43C-3669-4630-B5E2-5DBF2A279EDD}" srcOrd="1" destOrd="0" presId="urn:microsoft.com/office/officeart/2005/8/layout/process3"/>
    <dgm:cxn modelId="{76B40F31-7DA3-46B8-B629-2EBC4A11F59D}" type="presParOf" srcId="{84A9B43C-3669-4630-B5E2-5DBF2A279EDD}" destId="{BFDA110D-9BCE-4435-A4CF-2AD2D424AD3C}" srcOrd="0" destOrd="0" presId="urn:microsoft.com/office/officeart/2005/8/layout/process3"/>
    <dgm:cxn modelId="{8F181B85-D436-476A-966B-66ACFA462D86}" type="presParOf" srcId="{7FCD9E45-3BB2-46A2-B437-694F684501AD}" destId="{C9A8BA91-8D9A-4631-BA97-062ED57B28EE}" srcOrd="2" destOrd="0" presId="urn:microsoft.com/office/officeart/2005/8/layout/process3"/>
    <dgm:cxn modelId="{7A678E8C-E654-46B9-83CD-11D7218B3E3A}" type="presParOf" srcId="{C9A8BA91-8D9A-4631-BA97-062ED57B28EE}" destId="{951ECB62-76FD-46B9-B0AF-36B0547080FC}" srcOrd="0" destOrd="0" presId="urn:microsoft.com/office/officeart/2005/8/layout/process3"/>
    <dgm:cxn modelId="{B6D02FB8-F295-444A-B1E5-683F7538B7B8}" type="presParOf" srcId="{C9A8BA91-8D9A-4631-BA97-062ED57B28EE}" destId="{225E9636-7C80-4464-AFBC-258121C6F674}" srcOrd="1" destOrd="0" presId="urn:microsoft.com/office/officeart/2005/8/layout/process3"/>
    <dgm:cxn modelId="{43AAB525-CE21-467C-8059-1CF97DB286AC}" type="presParOf" srcId="{C9A8BA91-8D9A-4631-BA97-062ED57B28EE}" destId="{C2B945C4-9267-4EE0-9BAB-0BB47C4C2CCE}" srcOrd="2" destOrd="0" presId="urn:microsoft.com/office/officeart/2005/8/layout/process3"/>
    <dgm:cxn modelId="{CE6487E8-5A2B-44EB-B1D0-0B1D65DB1F48}" type="presParOf" srcId="{7FCD9E45-3BB2-46A2-B437-694F684501AD}" destId="{0FCC4AD3-5E7A-462A-BE3D-556548CA22FD}" srcOrd="3" destOrd="0" presId="urn:microsoft.com/office/officeart/2005/8/layout/process3"/>
    <dgm:cxn modelId="{58AE31CA-30EE-43D0-ABE2-BE186A6324D7}" type="presParOf" srcId="{0FCC4AD3-5E7A-462A-BE3D-556548CA22FD}" destId="{1C403883-3086-446C-B190-37544D460E22}" srcOrd="0" destOrd="0" presId="urn:microsoft.com/office/officeart/2005/8/layout/process3"/>
    <dgm:cxn modelId="{DED5A167-DF66-4852-9EDB-AB5EFA0D8A4B}" type="presParOf" srcId="{7FCD9E45-3BB2-46A2-B437-694F684501AD}" destId="{5898472B-6F45-4199-AD97-807832E709A7}" srcOrd="4" destOrd="0" presId="urn:microsoft.com/office/officeart/2005/8/layout/process3"/>
    <dgm:cxn modelId="{058C77BF-8CD4-4047-B8F7-F5E9FD115032}" type="presParOf" srcId="{5898472B-6F45-4199-AD97-807832E709A7}" destId="{E3D1E4DA-D423-41C7-9327-EFE9E95EE231}" srcOrd="0" destOrd="0" presId="urn:microsoft.com/office/officeart/2005/8/layout/process3"/>
    <dgm:cxn modelId="{FDA6822F-4FA8-46BC-A4AF-AB658C3535EA}" type="presParOf" srcId="{5898472B-6F45-4199-AD97-807832E709A7}" destId="{531834F4-D4CC-40C4-8C0D-71FD1CF8A049}" srcOrd="1" destOrd="0" presId="urn:microsoft.com/office/officeart/2005/8/layout/process3"/>
    <dgm:cxn modelId="{E5B54FA5-136A-4C65-923D-DFD79D6CE87D}" type="presParOf" srcId="{5898472B-6F45-4199-AD97-807832E709A7}" destId="{0808C770-328D-473F-984E-11D97F627B0D}" srcOrd="2" destOrd="0" presId="urn:microsoft.com/office/officeart/2005/8/layout/process3"/>
    <dgm:cxn modelId="{D8472A63-0853-48E8-8B92-4DF0EE8D8D39}" type="presParOf" srcId="{7FCD9E45-3BB2-46A2-B437-694F684501AD}" destId="{F48FE9A5-84B1-41E1-AC2A-CFC5235AD923}" srcOrd="5" destOrd="0" presId="urn:microsoft.com/office/officeart/2005/8/layout/process3"/>
    <dgm:cxn modelId="{F1A806A2-2AFC-44EC-BE22-6A030D54BCB8}" type="presParOf" srcId="{F48FE9A5-84B1-41E1-AC2A-CFC5235AD923}" destId="{16446BF7-56F8-49C4-BA74-FAEFF1C04BF4}" srcOrd="0" destOrd="0" presId="urn:microsoft.com/office/officeart/2005/8/layout/process3"/>
    <dgm:cxn modelId="{B7BA6463-A256-4736-86C2-BDAE22F0FF0E}" type="presParOf" srcId="{7FCD9E45-3BB2-46A2-B437-694F684501AD}" destId="{D985C57B-04E6-4238-A075-7F146B7426CD}" srcOrd="6" destOrd="0" presId="urn:microsoft.com/office/officeart/2005/8/layout/process3"/>
    <dgm:cxn modelId="{1279B0D8-D702-44E7-8085-387B09F1077C}" type="presParOf" srcId="{D985C57B-04E6-4238-A075-7F146B7426CD}" destId="{0C155E28-A353-4DAC-B8FA-3DE71DADDE2A}" srcOrd="0" destOrd="0" presId="urn:microsoft.com/office/officeart/2005/8/layout/process3"/>
    <dgm:cxn modelId="{2466D3B9-C121-46B5-8FB0-4CF1974B9E55}" type="presParOf" srcId="{D985C57B-04E6-4238-A075-7F146B7426CD}" destId="{47DC0D87-4827-4522-BB81-16C5B1BC2662}" srcOrd="1" destOrd="0" presId="urn:microsoft.com/office/officeart/2005/8/layout/process3"/>
    <dgm:cxn modelId="{E9542E51-A08A-489E-8607-E30041565C4D}" type="presParOf" srcId="{D985C57B-04E6-4238-A075-7F146B7426CD}" destId="{A975C924-41B7-4C91-8EE6-7EF3BFB148C3}" srcOrd="2" destOrd="0" presId="urn:microsoft.com/office/officeart/2005/8/layout/process3"/>
    <dgm:cxn modelId="{882B5580-8E12-4FEB-A5FF-4F1F00EC72E9}" type="presParOf" srcId="{7FCD9E45-3BB2-46A2-B437-694F684501AD}" destId="{6F2E92DB-5702-4D92-9AE4-72DE6CEA06CD}" srcOrd="7" destOrd="0" presId="urn:microsoft.com/office/officeart/2005/8/layout/process3"/>
    <dgm:cxn modelId="{7ABCA4CD-99DB-4C02-9C62-045516A3B748}" type="presParOf" srcId="{6F2E92DB-5702-4D92-9AE4-72DE6CEA06CD}" destId="{87A2A48D-E6B3-4CDC-973B-D2DCD87B8381}" srcOrd="0" destOrd="0" presId="urn:microsoft.com/office/officeart/2005/8/layout/process3"/>
    <dgm:cxn modelId="{CAF77FBA-381C-4481-8AE6-B1C3D31743E8}" type="presParOf" srcId="{7FCD9E45-3BB2-46A2-B437-694F684501AD}" destId="{77F538E9-E47D-45AD-9292-6B9DA6CC21C3}" srcOrd="8" destOrd="0" presId="urn:microsoft.com/office/officeart/2005/8/layout/process3"/>
    <dgm:cxn modelId="{8DC3A333-54C4-490E-8CD2-3F4837F1F359}" type="presParOf" srcId="{77F538E9-E47D-45AD-9292-6B9DA6CC21C3}" destId="{60DE3D3D-9BC2-45A4-ACBA-AB2DF593FA8D}" srcOrd="0" destOrd="0" presId="urn:microsoft.com/office/officeart/2005/8/layout/process3"/>
    <dgm:cxn modelId="{E33BA57E-6316-4E12-AB14-35141D832FE9}" type="presParOf" srcId="{77F538E9-E47D-45AD-9292-6B9DA6CC21C3}" destId="{CA29F874-C21D-4552-9A33-1EE3466B343B}" srcOrd="1" destOrd="0" presId="urn:microsoft.com/office/officeart/2005/8/layout/process3"/>
    <dgm:cxn modelId="{51C12FB7-B04A-4DEC-A000-4B096F6D1826}" type="presParOf" srcId="{77F538E9-E47D-45AD-9292-6B9DA6CC21C3}" destId="{88E14B79-9900-4E4F-925B-FEA932E8DFB8}" srcOrd="2" destOrd="0" presId="urn:microsoft.com/office/officeart/2005/8/layout/process3"/>
    <dgm:cxn modelId="{9127614C-387D-49FB-B16C-FD31E8E18AC5}" type="presParOf" srcId="{7FCD9E45-3BB2-46A2-B437-694F684501AD}" destId="{32679C3C-BE43-473E-B23C-22718ABE8AC6}" srcOrd="9" destOrd="0" presId="urn:microsoft.com/office/officeart/2005/8/layout/process3"/>
    <dgm:cxn modelId="{04CBCF96-4114-4DA9-A2BF-6F2E2AFBDDAC}" type="presParOf" srcId="{32679C3C-BE43-473E-B23C-22718ABE8AC6}" destId="{DB3340A0-CDBC-4793-B0AD-B206FA60D8A1}" srcOrd="0" destOrd="0" presId="urn:microsoft.com/office/officeart/2005/8/layout/process3"/>
    <dgm:cxn modelId="{0400217F-606A-4FEF-8FD1-9C30AEF28287}" type="presParOf" srcId="{7FCD9E45-3BB2-46A2-B437-694F684501AD}" destId="{DB433F36-EC7C-4BA8-BA1B-991ACCB81E8F}" srcOrd="10" destOrd="0" presId="urn:microsoft.com/office/officeart/2005/8/layout/process3"/>
    <dgm:cxn modelId="{55C0AA14-6B16-43D1-9424-DD95A8E97F49}" type="presParOf" srcId="{DB433F36-EC7C-4BA8-BA1B-991ACCB81E8F}" destId="{88D5FF63-023D-4779-8ACD-EF1AF3D159C6}" srcOrd="0" destOrd="0" presId="urn:microsoft.com/office/officeart/2005/8/layout/process3"/>
    <dgm:cxn modelId="{FC10C516-9C30-405D-9B4A-66B894A99AE2}" type="presParOf" srcId="{DB433F36-EC7C-4BA8-BA1B-991ACCB81E8F}" destId="{E95907F7-888E-4248-A89F-62D1560F716B}" srcOrd="1" destOrd="0" presId="urn:microsoft.com/office/officeart/2005/8/layout/process3"/>
    <dgm:cxn modelId="{62A13FFB-E40E-4B67-9128-188432901BEB}" type="presParOf" srcId="{DB433F36-EC7C-4BA8-BA1B-991ACCB81E8F}" destId="{699B98F1-8F6B-47E2-9CAB-08759F7811F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/>
            <a:t>Task description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8B37FE40-D7C8-473A-9D2D-D33173B003E6}" type="presOf" srcId="{6E7DBE00-7E5B-46F8-BBA0-CF0079A58E82}" destId="{843715D2-C2C2-41EB-BDA3-21230FBA46DB}" srcOrd="1" destOrd="1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1602188-B573-41FF-9095-7B40F9CA44C2}" type="presOf" srcId="{6E7DBE00-7E5B-46F8-BBA0-CF0079A58E82}" destId="{69C28D3B-E083-42DF-9EA0-916CA12125A9}" srcOrd="0" destOrd="1" presId="urn:microsoft.com/office/officeart/2005/8/layout/hProcess4"/>
    <dgm:cxn modelId="{835CA1EF-8C73-4A92-AB14-7F18CFCB3BBE}" type="presOf" srcId="{65B6D8B9-E558-4264-B37F-7B4B2A8896DF}" destId="{67FFE978-6FBE-4424-80BE-B9E4B4DD0695}" srcOrd="1" destOrd="1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FCC960F1-FFDB-446D-9C7D-06DB34FE036C}" type="presOf" srcId="{BF381BD4-48DC-48BF-8C18-C307CDD4D490}" destId="{96015622-8A46-45CF-A72A-2856B699B374}" srcOrd="0" destOrd="1" presId="urn:microsoft.com/office/officeart/2005/8/layout/hProcess4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EBBAEC4-0282-4F3E-860C-A6A26E3998F2}" type="presOf" srcId="{65B6D8B9-E558-4264-B37F-7B4B2A8896DF}" destId="{E83793B4-2C5C-4D90-82FA-E5EE4745664D}" srcOrd="0" destOrd="1" presId="urn:microsoft.com/office/officeart/2005/8/layout/hProcess4"/>
    <dgm:cxn modelId="{E33DA73B-C4A7-472D-88E9-D1B7FEC0C1F5}" type="presOf" srcId="{BF381BD4-48DC-48BF-8C18-C307CDD4D490}" destId="{BFE859F2-A9E8-4F95-9161-8EC68F2D30C4}" srcOrd="1" destOrd="1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fa-IR" b="1" dirty="0" smtClean="0">
              <a:cs typeface="B Kamran" panose="00000400000000000000" pitchFamily="2" charset="-78"/>
            </a:rPr>
            <a:t>اندازه گیری نیروی اعمالی</a:t>
          </a:r>
          <a:endParaRPr lang="en-US" b="1" dirty="0">
            <a:cs typeface="B Kamran" panose="00000400000000000000" pitchFamily="2" charset="-78"/>
          </a:endParaRP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Nazanin" panose="00000400000000000000" pitchFamily="2" charset="-78"/>
            </a:rPr>
            <a:t>موتور </a:t>
          </a:r>
          <a:r>
            <a:rPr lang="en-US" sz="1600" b="1" dirty="0" smtClean="0">
              <a:cs typeface="B Nazanin" panose="00000400000000000000" pitchFamily="2" charset="-78"/>
            </a:rPr>
            <a:t>DC</a:t>
          </a:r>
          <a:r>
            <a:rPr lang="fa-IR" sz="1600" b="1" dirty="0" smtClean="0">
              <a:cs typeface="B Nazanin" panose="00000400000000000000" pitchFamily="2" charset="-78"/>
            </a:rPr>
            <a:t> نیرویی را متناسب با نیروی اعمال شده از طرف راننده به فرمان اعمال میکند که به وسیله یک سنسور گشتاور اندازه‌گیری میشود.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fa-IR" b="1" dirty="0" smtClean="0">
              <a:cs typeface="B Kamran" panose="00000400000000000000" pitchFamily="2" charset="-78"/>
            </a:rPr>
            <a:t>تحلیل سیگنال</a:t>
          </a:r>
          <a:endParaRPr lang="en-US" b="1" dirty="0">
            <a:cs typeface="B Kamran" panose="00000400000000000000" pitchFamily="2" charset="-78"/>
          </a:endParaRP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Nazanin" panose="00000400000000000000" pitchFamily="2" charset="-78"/>
            </a:rPr>
            <a:t>سنسور موجود یک سیگنالی تولید میکند که به </a:t>
          </a:r>
          <a:r>
            <a:rPr lang="en-US" sz="1600" b="1" dirty="0" err="1" smtClean="0">
              <a:cs typeface="B Nazanin" panose="00000400000000000000" pitchFamily="2" charset="-78"/>
            </a:rPr>
            <a:t>Maxon</a:t>
          </a:r>
          <a:r>
            <a:rPr lang="en-US" sz="1600" b="1" dirty="0" smtClean="0">
              <a:cs typeface="B Nazanin" panose="00000400000000000000" pitchFamily="2" charset="-78"/>
            </a:rPr>
            <a:t> ADS 50/104-Q-DC </a:t>
          </a:r>
          <a:r>
            <a:rPr lang="en-US" sz="1600" b="1" dirty="0" err="1" smtClean="0">
              <a:cs typeface="B Nazanin" panose="00000400000000000000" pitchFamily="2" charset="-78"/>
            </a:rPr>
            <a:t>Servoamplifier</a:t>
          </a:r>
          <a:r>
            <a:rPr lang="fa-IR" sz="1600" b="1" dirty="0" smtClean="0">
              <a:cs typeface="B Nazanin" panose="00000400000000000000" pitchFamily="2" charset="-78"/>
            </a:rPr>
            <a:t> فرستاده میشود که مسئول کنترل موتور فرمان خودرو است.</a:t>
          </a:r>
          <a:endParaRPr lang="en-US" sz="1600" b="1" dirty="0">
            <a:cs typeface="B Nazanin" panose="00000400000000000000" pitchFamily="2" charset="-78"/>
          </a:endParaRP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fa-IR" b="1" dirty="0" smtClean="0">
              <a:cs typeface="B Kamran" panose="00000400000000000000" pitchFamily="2" charset="-78"/>
            </a:rPr>
            <a:t>تعویض حالت</a:t>
          </a:r>
          <a:endParaRPr lang="en-US" b="1" dirty="0">
            <a:cs typeface="B Kamran" panose="00000400000000000000" pitchFamily="2" charset="-78"/>
          </a:endParaRPr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pPr rtl="1"/>
          <a:r>
            <a:rPr lang="fa-IR" b="1" dirty="0" smtClean="0">
              <a:cs typeface="B Nazanin" panose="00000400000000000000" pitchFamily="2" charset="-78"/>
            </a:rPr>
            <a:t>تعویض حالت بین دستی و اتوماتیک به‌وسیله واحد دستیار فرمان و جایگرین کردن آن با سیگنال آمده از آمپلی‌فایر انجام میشود.</a:t>
          </a:r>
          <a:endParaRPr lang="en-US" b="1" dirty="0">
            <a:cs typeface="B Nazanin" panose="00000400000000000000" pitchFamily="2" charset="-78"/>
          </a:endParaRPr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 custScaleY="1209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 custScaleY="7508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EE559-126A-43E9-ADF1-DE403C93BE44}">
      <dsp:nvSpPr>
        <dsp:cNvPr id="0" name=""/>
        <dsp:cNvSpPr/>
      </dsp:nvSpPr>
      <dsp:spPr>
        <a:xfrm>
          <a:off x="10835006" y="2153822"/>
          <a:ext cx="1318928" cy="7698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300" kern="1200" dirty="0" smtClean="0"/>
            <a:t>فیلم معرفی</a:t>
          </a:r>
          <a:endParaRPr lang="en-US" sz="1300" kern="1200" dirty="0"/>
        </a:p>
      </dsp:txBody>
      <dsp:txXfrm>
        <a:off x="10866788" y="2153822"/>
        <a:ext cx="1318928" cy="513211"/>
      </dsp:txXfrm>
    </dsp:sp>
    <dsp:sp modelId="{445464BF-B8C7-4B6C-8A8D-09973544D235}">
      <dsp:nvSpPr>
        <dsp:cNvPr id="0" name=""/>
        <dsp:cNvSpPr/>
      </dsp:nvSpPr>
      <dsp:spPr>
        <a:xfrm>
          <a:off x="10596646" y="2667033"/>
          <a:ext cx="1318928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BMW next 100</a:t>
          </a:r>
          <a:endParaRPr lang="en-US" sz="1300" kern="1200" dirty="0"/>
        </a:p>
      </dsp:txBody>
      <dsp:txXfrm>
        <a:off x="10618578" y="2688965"/>
        <a:ext cx="1275064" cy="704936"/>
      </dsp:txXfrm>
    </dsp:sp>
    <dsp:sp modelId="{84A9B43C-3669-4630-B5E2-5DBF2A279EDD}">
      <dsp:nvSpPr>
        <dsp:cNvPr id="0" name=""/>
        <dsp:cNvSpPr/>
      </dsp:nvSpPr>
      <dsp:spPr>
        <a:xfrm rot="10800000">
          <a:off x="10242960" y="2246240"/>
          <a:ext cx="423882" cy="328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0341472" y="2311915"/>
        <a:ext cx="325370" cy="197025"/>
      </dsp:txXfrm>
    </dsp:sp>
    <dsp:sp modelId="{225E9636-7C80-4464-AFBC-258121C6F674}">
      <dsp:nvSpPr>
        <dsp:cNvPr id="0" name=""/>
        <dsp:cNvSpPr/>
      </dsp:nvSpPr>
      <dsp:spPr>
        <a:xfrm>
          <a:off x="8716299" y="2153822"/>
          <a:ext cx="1318928" cy="769817"/>
        </a:xfrm>
        <a:prstGeom prst="roundRect">
          <a:avLst>
            <a:gd name="adj" fmla="val 10000"/>
          </a:avLst>
        </a:prstGeom>
        <a:solidFill>
          <a:schemeClr val="accent3">
            <a:hueOff val="2853927"/>
            <a:satOff val="-6168"/>
            <a:lumOff val="-19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300" kern="1200" dirty="0" smtClean="0"/>
            <a:t>معرفی</a:t>
          </a:r>
          <a:endParaRPr lang="en-US" sz="1300" kern="1200" dirty="0"/>
        </a:p>
      </dsp:txBody>
      <dsp:txXfrm>
        <a:off x="8748080" y="2153822"/>
        <a:ext cx="1318928" cy="513211"/>
      </dsp:txXfrm>
    </dsp:sp>
    <dsp:sp modelId="{C2B945C4-9267-4EE0-9BAB-0BB47C4C2CCE}">
      <dsp:nvSpPr>
        <dsp:cNvPr id="0" name=""/>
        <dsp:cNvSpPr/>
      </dsp:nvSpPr>
      <dsp:spPr>
        <a:xfrm>
          <a:off x="8477938" y="2667033"/>
          <a:ext cx="1318928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300" kern="1200" dirty="0" smtClean="0"/>
            <a:t>تعاریف</a:t>
          </a:r>
          <a:endParaRPr lang="en-US" sz="1300" kern="1200" dirty="0"/>
        </a:p>
      </dsp:txBody>
      <dsp:txXfrm>
        <a:off x="8499870" y="2688965"/>
        <a:ext cx="1275064" cy="704936"/>
      </dsp:txXfrm>
    </dsp:sp>
    <dsp:sp modelId="{0FCC4AD3-5E7A-462A-BE3D-556548CA22FD}">
      <dsp:nvSpPr>
        <dsp:cNvPr id="0" name=""/>
        <dsp:cNvSpPr/>
      </dsp:nvSpPr>
      <dsp:spPr>
        <a:xfrm rot="10800000">
          <a:off x="8124252" y="2246240"/>
          <a:ext cx="423882" cy="328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567409"/>
            <a:satOff val="-7711"/>
            <a:lumOff val="-24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8222764" y="2311915"/>
        <a:ext cx="325370" cy="197025"/>
      </dsp:txXfrm>
    </dsp:sp>
    <dsp:sp modelId="{531834F4-D4CC-40C4-8C0D-71FD1CF8A049}">
      <dsp:nvSpPr>
        <dsp:cNvPr id="0" name=""/>
        <dsp:cNvSpPr/>
      </dsp:nvSpPr>
      <dsp:spPr>
        <a:xfrm>
          <a:off x="6597591" y="2153822"/>
          <a:ext cx="1318928" cy="769817"/>
        </a:xfrm>
        <a:prstGeom prst="roundRect">
          <a:avLst>
            <a:gd name="adj" fmla="val 10000"/>
          </a:avLst>
        </a:prstGeom>
        <a:solidFill>
          <a:schemeClr val="accent3">
            <a:hueOff val="5707854"/>
            <a:satOff val="-12337"/>
            <a:lumOff val="-3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300" kern="1200" dirty="0" smtClean="0"/>
            <a:t>معماری سیستم</a:t>
          </a:r>
          <a:endParaRPr lang="en-US" sz="1300" kern="1200" dirty="0"/>
        </a:p>
      </dsp:txBody>
      <dsp:txXfrm>
        <a:off x="6629373" y="2153822"/>
        <a:ext cx="1318928" cy="513211"/>
      </dsp:txXfrm>
    </dsp:sp>
    <dsp:sp modelId="{0808C770-328D-473F-984E-11D97F627B0D}">
      <dsp:nvSpPr>
        <dsp:cNvPr id="0" name=""/>
        <dsp:cNvSpPr/>
      </dsp:nvSpPr>
      <dsp:spPr>
        <a:xfrm>
          <a:off x="6359231" y="2667033"/>
          <a:ext cx="1318928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300" kern="1200" dirty="0"/>
        </a:p>
      </dsp:txBody>
      <dsp:txXfrm>
        <a:off x="6381163" y="2688965"/>
        <a:ext cx="1275064" cy="704936"/>
      </dsp:txXfrm>
    </dsp:sp>
    <dsp:sp modelId="{F48FE9A5-84B1-41E1-AC2A-CFC5235AD923}">
      <dsp:nvSpPr>
        <dsp:cNvPr id="0" name=""/>
        <dsp:cNvSpPr/>
      </dsp:nvSpPr>
      <dsp:spPr>
        <a:xfrm rot="10800000">
          <a:off x="6005545" y="2246240"/>
          <a:ext cx="423882" cy="328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7134818"/>
            <a:satOff val="-15421"/>
            <a:lumOff val="-48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6104057" y="2311915"/>
        <a:ext cx="325370" cy="197025"/>
      </dsp:txXfrm>
    </dsp:sp>
    <dsp:sp modelId="{47DC0D87-4827-4522-BB81-16C5B1BC2662}">
      <dsp:nvSpPr>
        <dsp:cNvPr id="0" name=""/>
        <dsp:cNvSpPr/>
      </dsp:nvSpPr>
      <dsp:spPr>
        <a:xfrm>
          <a:off x="4478884" y="2153822"/>
          <a:ext cx="1318928" cy="769817"/>
        </a:xfrm>
        <a:prstGeom prst="roundRect">
          <a:avLst>
            <a:gd name="adj" fmla="val 10000"/>
          </a:avLst>
        </a:prstGeom>
        <a:solidFill>
          <a:schemeClr val="accent3">
            <a:hueOff val="8561782"/>
            <a:satOff val="-18505"/>
            <a:lumOff val="-58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510665" y="2153822"/>
        <a:ext cx="1318928" cy="513211"/>
      </dsp:txXfrm>
    </dsp:sp>
    <dsp:sp modelId="{A975C924-41B7-4C91-8EE6-7EF3BFB148C3}">
      <dsp:nvSpPr>
        <dsp:cNvPr id="0" name=""/>
        <dsp:cNvSpPr/>
      </dsp:nvSpPr>
      <dsp:spPr>
        <a:xfrm>
          <a:off x="4240523" y="2667033"/>
          <a:ext cx="1318928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E92DB-5702-4D92-9AE4-72DE6CEA06CD}">
      <dsp:nvSpPr>
        <dsp:cNvPr id="0" name=""/>
        <dsp:cNvSpPr/>
      </dsp:nvSpPr>
      <dsp:spPr>
        <a:xfrm rot="10800000">
          <a:off x="3886837" y="2246240"/>
          <a:ext cx="423882" cy="328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0702226"/>
            <a:satOff val="-23132"/>
            <a:lumOff val="-73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985349" y="2311915"/>
        <a:ext cx="325370" cy="197025"/>
      </dsp:txXfrm>
    </dsp:sp>
    <dsp:sp modelId="{CA29F874-C21D-4552-9A33-1EE3466B343B}">
      <dsp:nvSpPr>
        <dsp:cNvPr id="0" name=""/>
        <dsp:cNvSpPr/>
      </dsp:nvSpPr>
      <dsp:spPr>
        <a:xfrm>
          <a:off x="2360176" y="2153822"/>
          <a:ext cx="1318928" cy="769817"/>
        </a:xfrm>
        <a:prstGeom prst="roundRect">
          <a:avLst>
            <a:gd name="adj" fmla="val 10000"/>
          </a:avLst>
        </a:prstGeom>
        <a:solidFill>
          <a:schemeClr val="accent3">
            <a:hueOff val="11415709"/>
            <a:satOff val="-24674"/>
            <a:lumOff val="-7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391957" y="2153822"/>
        <a:ext cx="1318928" cy="513211"/>
      </dsp:txXfrm>
    </dsp:sp>
    <dsp:sp modelId="{88E14B79-9900-4E4F-925B-FEA932E8DFB8}">
      <dsp:nvSpPr>
        <dsp:cNvPr id="0" name=""/>
        <dsp:cNvSpPr/>
      </dsp:nvSpPr>
      <dsp:spPr>
        <a:xfrm>
          <a:off x="2121815" y="2667033"/>
          <a:ext cx="1318928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79C3C-BE43-473E-B23C-22718ABE8AC6}">
      <dsp:nvSpPr>
        <dsp:cNvPr id="0" name=""/>
        <dsp:cNvSpPr/>
      </dsp:nvSpPr>
      <dsp:spPr>
        <a:xfrm rot="10800000">
          <a:off x="1768130" y="2246240"/>
          <a:ext cx="423882" cy="3283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1866642" y="2311915"/>
        <a:ext cx="325370" cy="197025"/>
      </dsp:txXfrm>
    </dsp:sp>
    <dsp:sp modelId="{E95907F7-888E-4248-A89F-62D1560F716B}">
      <dsp:nvSpPr>
        <dsp:cNvPr id="0" name=""/>
        <dsp:cNvSpPr/>
      </dsp:nvSpPr>
      <dsp:spPr>
        <a:xfrm>
          <a:off x="241468" y="2153822"/>
          <a:ext cx="1318928" cy="769817"/>
        </a:xfrm>
        <a:prstGeom prst="roundRect">
          <a:avLst>
            <a:gd name="adj" fmla="val 10000"/>
          </a:avLst>
        </a:prstGeom>
        <a:solidFill>
          <a:schemeClr val="accent3">
            <a:hueOff val="14269635"/>
            <a:satOff val="-30842"/>
            <a:lumOff val="-97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273250" y="2153822"/>
        <a:ext cx="1318928" cy="513211"/>
      </dsp:txXfrm>
    </dsp:sp>
    <dsp:sp modelId="{699B98F1-8F6B-47E2-9CAB-08759F7811F5}">
      <dsp:nvSpPr>
        <dsp:cNvPr id="0" name=""/>
        <dsp:cNvSpPr/>
      </dsp:nvSpPr>
      <dsp:spPr>
        <a:xfrm>
          <a:off x="3108" y="2667033"/>
          <a:ext cx="1318928" cy="748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Step 1 Title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Step 2 Title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/>
            <a:t>Task description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Step 3 Title</a:t>
          </a:r>
        </a:p>
      </dsp:txBody>
      <dsp:txXfrm>
        <a:off x="6950595" y="2658781"/>
        <a:ext cx="2122325" cy="813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cs typeface="B Nazanin" panose="00000400000000000000" pitchFamily="2" charset="-78"/>
            </a:rPr>
            <a:t>موتور </a:t>
          </a:r>
          <a:r>
            <a:rPr lang="en-US" sz="1600" b="1" kern="1200" dirty="0" smtClean="0">
              <a:cs typeface="B Nazanin" panose="00000400000000000000" pitchFamily="2" charset="-78"/>
            </a:rPr>
            <a:t>DC</a:t>
          </a:r>
          <a:r>
            <a:rPr lang="fa-IR" sz="1600" b="1" kern="1200" dirty="0" smtClean="0">
              <a:cs typeface="B Nazanin" panose="00000400000000000000" pitchFamily="2" charset="-78"/>
            </a:rPr>
            <a:t> نیرویی را متناسب با نیروی اعمال شده از طرف راننده به فرمان اعمال میکند که به وسیله یک سنسور گشتاور اندازه‌گیری میشود.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788" y="1473980"/>
          <a:ext cx="2779004" cy="2779004"/>
        </a:xfrm>
        <a:prstGeom prst="leftCircularArrow">
          <a:avLst>
            <a:gd name="adj1" fmla="val 3451"/>
            <a:gd name="adj2" fmla="val 427731"/>
            <a:gd name="adj3" fmla="val 2205560"/>
            <a:gd name="adj4" fmla="val 9026807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cs typeface="B Kamran" panose="00000400000000000000" pitchFamily="2" charset="-78"/>
            </a:rPr>
            <a:t>اندازه گیری نیروی اعمالی</a:t>
          </a:r>
          <a:endParaRPr lang="en-US" sz="2300" b="1" kern="1200" dirty="0">
            <a:cs typeface="B Kamran" panose="00000400000000000000" pitchFamily="2" charset="-78"/>
          </a:endParaRP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836695"/>
          <a:ext cx="2444561" cy="24383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cs typeface="B Nazanin" panose="00000400000000000000" pitchFamily="2" charset="-78"/>
            </a:rPr>
            <a:t>سنسور موجود یک سیگنالی تولید میکند که به </a:t>
          </a:r>
          <a:r>
            <a:rPr lang="en-US" sz="1600" b="1" kern="1200" dirty="0" err="1" smtClean="0">
              <a:cs typeface="B Nazanin" panose="00000400000000000000" pitchFamily="2" charset="-78"/>
            </a:rPr>
            <a:t>Maxon</a:t>
          </a:r>
          <a:r>
            <a:rPr lang="en-US" sz="1600" b="1" kern="1200" dirty="0" smtClean="0">
              <a:cs typeface="B Nazanin" panose="00000400000000000000" pitchFamily="2" charset="-78"/>
            </a:rPr>
            <a:t> ADS 50/104-Q-DC </a:t>
          </a:r>
          <a:r>
            <a:rPr lang="en-US" sz="1600" b="1" kern="1200" dirty="0" err="1" smtClean="0">
              <a:cs typeface="B Nazanin" panose="00000400000000000000" pitchFamily="2" charset="-78"/>
            </a:rPr>
            <a:t>Servoamplifier</a:t>
          </a:r>
          <a:r>
            <a:rPr lang="fa-IR" sz="1600" b="1" kern="1200" dirty="0" smtClean="0">
              <a:cs typeface="B Nazanin" panose="00000400000000000000" pitchFamily="2" charset="-78"/>
            </a:rPr>
            <a:t> فرستاده میشود که مسئول کنترل موتور فرمان خودرو است.</a:t>
          </a:r>
          <a:endParaRPr lang="en-US" sz="1600" b="1" kern="1200" dirty="0">
            <a:cs typeface="B Nazanin" panose="00000400000000000000" pitchFamily="2" charset="-78"/>
          </a:endParaRPr>
        </a:p>
      </dsp:txBody>
      <dsp:txXfrm>
        <a:off x="3265261" y="1415322"/>
        <a:ext cx="2332333" cy="1803653"/>
      </dsp:txXfrm>
    </dsp:sp>
    <dsp:sp modelId="{DC2A0ADB-DCE3-4BF4-9952-0394865777AC}">
      <dsp:nvSpPr>
        <dsp:cNvPr id="0" name=""/>
        <dsp:cNvSpPr/>
      </dsp:nvSpPr>
      <dsp:spPr>
        <a:xfrm>
          <a:off x="4575739" y="-164708"/>
          <a:ext cx="3093946" cy="3093946"/>
        </a:xfrm>
        <a:prstGeom prst="circularArrow">
          <a:avLst>
            <a:gd name="adj1" fmla="val 3100"/>
            <a:gd name="adj2" fmla="val 381005"/>
            <a:gd name="adj3" fmla="val 19298053"/>
            <a:gd name="adj4" fmla="val 12430080"/>
            <a:gd name="adj5" fmla="val 361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723358"/>
          <a:ext cx="2172943" cy="6488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cs typeface="B Kamran" panose="00000400000000000000" pitchFamily="2" charset="-78"/>
            </a:rPr>
            <a:t>تحلیل سیگنال</a:t>
          </a:r>
          <a:endParaRPr lang="en-US" sz="2300" b="1" kern="1200" dirty="0">
            <a:cs typeface="B Kamran" panose="00000400000000000000" pitchFamily="2" charset="-78"/>
          </a:endParaRPr>
        </a:p>
      </dsp:txBody>
      <dsp:txXfrm>
        <a:off x="3771386" y="742361"/>
        <a:ext cx="2134937" cy="610809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500" b="1" kern="1200" dirty="0" smtClean="0">
              <a:cs typeface="B Nazanin" panose="00000400000000000000" pitchFamily="2" charset="-78"/>
            </a:rPr>
            <a:t>تعویض حالت بین دستی و اتوماتیک به‌وسیله واحد دستیار فرمان و جایگرین کردن آن با سیگنال آمده از آمپلی‌فایر انجام میشود.</a:t>
          </a:r>
          <a:endParaRPr lang="en-US" sz="1500" b="1" kern="1200" dirty="0">
            <a:cs typeface="B Nazanin" panose="00000400000000000000" pitchFamily="2" charset="-78"/>
          </a:endParaRP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cs typeface="B Kamran" panose="00000400000000000000" pitchFamily="2" charset="-78"/>
            </a:rPr>
            <a:t>تعویض حالت</a:t>
          </a:r>
          <a:endParaRPr lang="en-US" sz="2300" b="1" kern="1200" dirty="0">
            <a:cs typeface="B Kamran" panose="00000400000000000000" pitchFamily="2" charset="-78"/>
          </a:endParaRP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2018-08-04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2018-08-04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82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26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9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15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25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80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0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38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3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6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21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90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95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64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39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72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084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820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5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27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9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91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17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67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4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2018-08-04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2018-08-04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2018-08-04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2018-08-04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2018-08-04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2018-08-04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2018-08-04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2018-08-04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openxmlformats.org/officeDocument/2006/relationships/image" Target="../media/image100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0" y="0"/>
            <a:ext cx="8761412" cy="3124200"/>
          </a:xfrm>
        </p:spPr>
        <p:txBody>
          <a:bodyPr/>
          <a:lstStyle/>
          <a:p>
            <a:pPr algn="r" rtl="1">
              <a:lnSpc>
                <a:spcPct val="150000"/>
              </a:lnSpc>
            </a:pPr>
            <a:r>
              <a:rPr lang="fa-IR" b="1" dirty="0" smtClean="0">
                <a:cs typeface="B Nazanin" panose="00000400000000000000" pitchFamily="2" charset="-78"/>
              </a:rPr>
              <a:t>سیستم جلوگیری از برخورد در خودروهای خودران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4612" y="4800600"/>
            <a:ext cx="8229600" cy="1219200"/>
          </a:xfrm>
        </p:spPr>
        <p:txBody>
          <a:bodyPr>
            <a:normAutofit/>
          </a:bodyPr>
          <a:lstStyle/>
          <a:p>
            <a:pPr algn="ctr" rtl="1"/>
            <a:r>
              <a:rPr lang="fa-IR" sz="3000" b="1" dirty="0" smtClean="0">
                <a:solidFill>
                  <a:schemeClr val="bg2">
                    <a:lumMod val="25000"/>
                    <a:lumOff val="75000"/>
                  </a:schemeClr>
                </a:solidFill>
                <a:cs typeface="B Kamran" panose="00000400000000000000" pitchFamily="2" charset="-78"/>
              </a:rPr>
              <a:t>ارائه دهنده : پرهام زیلوچیان مقدم</a:t>
            </a:r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0" y="42672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3300" b="1" dirty="0" smtClean="0">
                <a:solidFill>
                  <a:schemeClr val="tx2">
                    <a:lumMod val="75000"/>
                  </a:schemeClr>
                </a:solidFill>
                <a:cs typeface="B Kamran" panose="00000400000000000000" pitchFamily="2" charset="-78"/>
              </a:rPr>
              <a:t>استاد درس : دکتر حسین ابراهیم پور</a:t>
            </a:r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0" y="5410200"/>
            <a:ext cx="8229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7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cs typeface="B Kamran" panose="00000400000000000000" pitchFamily="2" charset="-78"/>
              </a:rPr>
              <a:t>دانشکده مهندسی برق و کامپیوتر</a:t>
            </a:r>
          </a:p>
        </p:txBody>
      </p:sp>
      <p:sp>
        <p:nvSpPr>
          <p:cNvPr id="7" name="Subtitle 3"/>
          <p:cNvSpPr txBox="1">
            <a:spLocks/>
          </p:cNvSpPr>
          <p:nvPr/>
        </p:nvSpPr>
        <p:spPr>
          <a:xfrm>
            <a:off x="150812" y="3505200"/>
            <a:ext cx="10515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fterglow" panose="02000504070000020003" pitchFamily="2" charset="0"/>
              </a:rPr>
              <a:t>Autonomous collision avoidance system based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fterglow" panose="02000504070000020003" pitchFamily="2" charset="0"/>
              </a:rPr>
              <a:t>on accurate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afterglow" panose="02000504070000020003" pitchFamily="2" charset="0"/>
              </a:rPr>
              <a:t>knowledge of the vehicle surroundings</a:t>
            </a:r>
            <a:endParaRPr lang="fa-IR" dirty="0" smtClean="0">
              <a:solidFill>
                <a:schemeClr val="accent1">
                  <a:lumMod val="40000"/>
                  <a:lumOff val="60000"/>
                </a:schemeClr>
              </a:solidFill>
              <a:latin typeface="afterglow" panose="0200050407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SmartArt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408119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سیستم تشخیص مانع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304800"/>
            <a:ext cx="6629400" cy="419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412" y="4482"/>
            <a:ext cx="8692399" cy="1219200"/>
          </a:xfrm>
        </p:spPr>
        <p:txBody>
          <a:bodyPr/>
          <a:lstStyle/>
          <a:p>
            <a:pPr marL="685800" indent="-685800" algn="r" rtl="1">
              <a:buBlip>
                <a:blip r:embed="rId3"/>
              </a:buBlip>
            </a:pPr>
            <a:r>
              <a:rPr lang="fa-IR" dirty="0" smtClean="0"/>
              <a:t>تشخیص مانع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600200"/>
            <a:ext cx="11962345" cy="1143000"/>
          </a:xfrm>
        </p:spPr>
        <p:txBody>
          <a:bodyPr>
            <a:normAutofit/>
          </a:bodyPr>
          <a:lstStyle/>
          <a:p>
            <a:pPr algn="r" rtl="1">
              <a:lnSpc>
                <a:spcPct val="200000"/>
              </a:lnSpc>
            </a:pPr>
            <a:r>
              <a:rPr lang="fa-IR" dirty="0" smtClean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>
            <a:off x="7542212" y="1600200"/>
            <a:ext cx="304800" cy="1524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47012" y="14594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>
                <a:solidFill>
                  <a:schemeClr val="tx1">
                    <a:lumMod val="95000"/>
                  </a:schemeClr>
                </a:solidFill>
              </a:rPr>
              <a:t>اولین قدم سیستم تشخیص مانع است.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67376" y="1459468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solidFill>
                  <a:schemeClr val="tx1">
                    <a:lumMod val="95000"/>
                  </a:schemeClr>
                </a:solidFill>
              </a:rPr>
              <a:t>نیاز به سنسورها و الگوریتم هایی برای تشخیص برخوردهای قریب‌الوقوع و همین طور تخمین زمان وقوع آن‌ها </a:t>
            </a:r>
            <a:r>
              <a:rPr lang="fa-IR" dirty="0" smtClean="0">
                <a:solidFill>
                  <a:schemeClr val="tx1">
                    <a:lumMod val="95000"/>
                  </a:schemeClr>
                </a:solidFill>
              </a:rPr>
              <a:t>است.</a:t>
            </a:r>
            <a:endParaRPr lang="fa-IR" dirty="0">
              <a:solidFill>
                <a:schemeClr val="tx1">
                  <a:lumMod val="95000"/>
                </a:schemeClr>
              </a:solidFill>
            </a:endParaRPr>
          </a:p>
          <a:p>
            <a:pPr algn="r" rtl="1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0901" y="2574650"/>
            <a:ext cx="986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 smtClean="0"/>
              <a:t>یک جنبه مهم این سیستم</a:t>
            </a:r>
            <a:r>
              <a:rPr lang="fa-IR" i="1" dirty="0" smtClean="0"/>
              <a:t>‌</a:t>
            </a:r>
            <a:r>
              <a:rPr lang="fa-IR" dirty="0" smtClean="0"/>
              <a:t> تصمیم در مورد این است که چه موقع یک برخورد غیرقابل اجتناب میشود.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09212" y="4343400"/>
            <a:ext cx="15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اطلاعات لازم : 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9790112" y="4419600"/>
            <a:ext cx="381000" cy="216932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1"/>
            <a:endCxn id="13" idx="3"/>
          </p:cNvCxnSpPr>
          <p:nvPr/>
        </p:nvCxnSpPr>
        <p:spPr>
          <a:xfrm flipH="1" flipV="1">
            <a:off x="7923212" y="3407443"/>
            <a:ext cx="1866900" cy="11206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03812" y="322277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en-US" dirty="0" smtClean="0"/>
              <a:t>TTC ( </a:t>
            </a:r>
            <a:r>
              <a:rPr lang="en-US" u="sng" dirty="0" smtClean="0"/>
              <a:t>T</a:t>
            </a:r>
            <a:r>
              <a:rPr lang="en-US" dirty="0" smtClean="0"/>
              <a:t>ime </a:t>
            </a:r>
            <a:r>
              <a:rPr lang="en-US" u="sng" dirty="0" smtClean="0"/>
              <a:t>T</a:t>
            </a:r>
            <a:r>
              <a:rPr lang="en-US" dirty="0" smtClean="0"/>
              <a:t>o </a:t>
            </a:r>
            <a:r>
              <a:rPr lang="en-US" u="sng" dirty="0" smtClean="0"/>
              <a:t>C</a:t>
            </a:r>
            <a:r>
              <a:rPr lang="en-US" dirty="0" smtClean="0"/>
              <a:t>ollision )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9" idx="1"/>
          </p:cNvCxnSpPr>
          <p:nvPr/>
        </p:nvCxnSpPr>
        <p:spPr>
          <a:xfrm flipH="1" flipV="1">
            <a:off x="7923212" y="3886200"/>
            <a:ext cx="1866900" cy="6418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56212" y="3701534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en-US" dirty="0" smtClean="0"/>
              <a:t>Time To Avoid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9" idx="1"/>
          </p:cNvCxnSpPr>
          <p:nvPr/>
        </p:nvCxnSpPr>
        <p:spPr>
          <a:xfrm flipH="1" flipV="1">
            <a:off x="7923212" y="4343400"/>
            <a:ext cx="1866900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08612" y="415873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/>
              <a:t>سرعت نسبی برخورد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1"/>
            <a:endCxn id="24" idx="3"/>
          </p:cNvCxnSpPr>
          <p:nvPr/>
        </p:nvCxnSpPr>
        <p:spPr>
          <a:xfrm flipH="1">
            <a:off x="7914900" y="4528066"/>
            <a:ext cx="1875212" cy="2931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52700" y="46365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/>
              <a:t>احتمال برخورد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9" idx="1"/>
            <a:endCxn id="27" idx="3"/>
          </p:cNvCxnSpPr>
          <p:nvPr/>
        </p:nvCxnSpPr>
        <p:spPr>
          <a:xfrm flipH="1">
            <a:off x="8037512" y="4528066"/>
            <a:ext cx="1752600" cy="808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0412" y="5152003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/>
              <a:t>مشخصات و جرم و سختی مانع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9" idx="1"/>
            <a:endCxn id="35" idx="3"/>
          </p:cNvCxnSpPr>
          <p:nvPr/>
        </p:nvCxnSpPr>
        <p:spPr>
          <a:xfrm flipH="1">
            <a:off x="8053992" y="4528066"/>
            <a:ext cx="1736120" cy="1286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58392" y="562980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 smtClean="0"/>
              <a:t>موقعیت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6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664541" y="1143000"/>
            <a:ext cx="4495802" cy="457200"/>
          </a:xfrm>
        </p:spPr>
        <p:txBody>
          <a:bodyPr>
            <a:normAutofit/>
          </a:bodyPr>
          <a:lstStyle/>
          <a:p>
            <a:r>
              <a:rPr lang="fa-IR" sz="2000" dirty="0" smtClean="0"/>
              <a:t>بخش‌های سیستم تشخیص مانع : 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037012" y="228600"/>
            <a:ext cx="2209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/>
              <a:t>تقسیم‌بندی مانع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79812" y="990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/>
              <a:t>پیش‌بینی حرکت مانع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56012" y="1600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/>
              <a:t>کلاس‌بندی شئ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84612" y="2133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 smtClean="0"/>
              <a:t>ردیابی مانع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8612" y="1752600"/>
            <a:ext cx="2758407" cy="457200"/>
          </a:xfrm>
        </p:spPr>
        <p:txBody>
          <a:bodyPr/>
          <a:lstStyle/>
          <a:p>
            <a:pPr marL="571500" indent="-571500" algn="r" rtl="1">
              <a:buFont typeface="Wingdings" panose="05000000000000000000" pitchFamily="2" charset="2"/>
              <a:buChar char="v"/>
            </a:pPr>
            <a:r>
              <a:rPr lang="fa-IR" sz="2400" b="1" dirty="0" smtClean="0">
                <a:cs typeface="B Nazanin" panose="00000400000000000000" pitchFamily="2" charset="-78"/>
              </a:rPr>
              <a:t>چندین راه حل: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381000"/>
            <a:ext cx="1600200" cy="1266825"/>
          </a:xfrm>
        </p:spPr>
      </p:pic>
      <p:grpSp>
        <p:nvGrpSpPr>
          <p:cNvPr id="18" name="Group 17"/>
          <p:cNvGrpSpPr/>
          <p:nvPr/>
        </p:nvGrpSpPr>
        <p:grpSpPr>
          <a:xfrm>
            <a:off x="1236979" y="762000"/>
            <a:ext cx="930448" cy="3352800"/>
            <a:chOff x="1617979" y="533400"/>
            <a:chExt cx="895033" cy="3352800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1827212" y="533400"/>
              <a:ext cx="685800" cy="33528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827212" y="990600"/>
              <a:ext cx="304800" cy="2895600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74812" y="1371600"/>
              <a:ext cx="152400" cy="251460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19609665">
              <a:off x="1617979" y="2444788"/>
              <a:ext cx="373661" cy="240999"/>
            </a:xfrm>
            <a:prstGeom prst="arc">
              <a:avLst>
                <a:gd name="adj1" fmla="val 16200000"/>
                <a:gd name="adj2" fmla="val 480878"/>
              </a:avLst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93389" y="2482334"/>
            <a:ext cx="5172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 smtClean="0"/>
              <a:t>Δα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2055812" y="0"/>
            <a:ext cx="1180690" cy="787649"/>
            <a:chOff x="2055812" y="0"/>
            <a:chExt cx="1180690" cy="787649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055812" y="527174"/>
              <a:ext cx="838200" cy="622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2055812" y="0"/>
              <a:ext cx="609600" cy="5334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/>
            <p:cNvSpPr/>
            <p:nvPr/>
          </p:nvSpPr>
          <p:spPr>
            <a:xfrm>
              <a:off x="2151062" y="266700"/>
              <a:ext cx="419100" cy="520949"/>
            </a:xfrm>
            <a:prstGeom prst="arc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79302" y="120525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400" dirty="0" smtClean="0"/>
                <a:t>α</a:t>
              </a:r>
              <a:endParaRPr lang="en-US" sz="1400" dirty="0"/>
            </a:p>
          </p:txBody>
        </p:sp>
      </p:grpSp>
      <p:cxnSp>
        <p:nvCxnSpPr>
          <p:cNvPr id="33" name="Straight Connector 32"/>
          <p:cNvCxnSpPr/>
          <p:nvPr/>
        </p:nvCxnSpPr>
        <p:spPr>
          <a:xfrm flipH="1">
            <a:off x="624787" y="530022"/>
            <a:ext cx="1447800" cy="1295400"/>
          </a:xfrm>
          <a:prstGeom prst="line">
            <a:avLst/>
          </a:prstGeom>
          <a:ln>
            <a:prstDash val="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18412" y="4572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اول از همه نقاط تشخیص داده شده به وسیله اسکنر باید گروه بندی شوند.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2" name="Left Arrow 41"/>
          <p:cNvSpPr/>
          <p:nvPr/>
        </p:nvSpPr>
        <p:spPr>
          <a:xfrm>
            <a:off x="6941236" y="647700"/>
            <a:ext cx="6858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153259" y="438834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تا مشخص شود کدامیک به یک مانع واحد تعلق دارند.</a:t>
            </a:r>
            <a:endParaRPr lang="en-US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901242" y="2482334"/>
                <a:ext cx="8287583" cy="1304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fa-IR" dirty="0" smtClean="0">
                    <a:cs typeface="B Nazanin" panose="00000400000000000000" pitchFamily="2" charset="-78"/>
                  </a:rPr>
                  <a:t>معیار معمول این است که فرض کنیم که دو نقطه متوالی به یک مانع تعلق دارند در صورتی که فاصله آن‌ها بیشتر از مقدار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a-I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r>
                  <a:rPr lang="fa-IR" dirty="0" smtClean="0">
                    <a:cs typeface="B Nazanin" panose="00000400000000000000" pitchFamily="2" charset="-78"/>
                  </a:rPr>
                  <a:t>نباشد که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fa-IR" dirty="0" smtClean="0">
                    <a:cs typeface="B Nazanin" panose="00000400000000000000" pitchFamily="2" charset="-78"/>
                  </a:rPr>
                  <a:t> فاصله بین مانع اسکنر لیزری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a-IR" dirty="0" smtClean="0">
                    <a:cs typeface="B Nazanin" panose="00000400000000000000" pitchFamily="2" charset="-78"/>
                  </a:rPr>
                  <a:t> یک پارامتر ثابت است که برای کاهش نویز استفاده میشود.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42" y="2482334"/>
                <a:ext cx="8287583" cy="1304203"/>
              </a:xfrm>
              <a:prstGeom prst="rect">
                <a:avLst/>
              </a:prstGeom>
              <a:blipFill>
                <a:blip r:embed="rId4"/>
                <a:stretch>
                  <a:fillRect l="-662" r="-515" b="-7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927612" y="1953198"/>
                <a:ext cx="2886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12" y="1953198"/>
                <a:ext cx="288682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339792" y="1920359"/>
                <a:ext cx="4926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92" y="1920359"/>
                <a:ext cx="49269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Isosceles Triangle 47"/>
          <p:cNvSpPr/>
          <p:nvPr/>
        </p:nvSpPr>
        <p:spPr>
          <a:xfrm>
            <a:off x="1375276" y="4073165"/>
            <a:ext cx="181719" cy="152400"/>
          </a:xfrm>
          <a:prstGeom prst="triangl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711886" y="4201881"/>
                <a:ext cx="1447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𝑙𝑎𝑠𝑒𝑟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𝑠𝑐𝑎𝑛𝑒𝑟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86" y="4201881"/>
                <a:ext cx="144780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57510" y="1953198"/>
                <a:ext cx="609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510" y="1953198"/>
                <a:ext cx="60960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451777" y="1435038"/>
                <a:ext cx="4696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77" y="1435038"/>
                <a:ext cx="46967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36960" y="1192893"/>
                <a:ext cx="7234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960" y="1192893"/>
                <a:ext cx="72349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4406981" y="3963476"/>
            <a:ext cx="777240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اما مشکل این روش این است که فاصله بین دو نقطه متوالی تشخیص داده شده میتواند خیلی متغیر باشد و همین طور به جهت آن نیز بستگی داشته باشد.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46612" y="5090175"/>
            <a:ext cx="754221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باتوجه به شکل و همین‌طور تصور این که موانع موجود در محیط جاده اکثرا شکل مستطیلی دارند(خودروها) یا عابران پیاده هستند درنتیجه فاصله بین نقاط متوالی را میتوان به این شکل به دست آورد :</a:t>
            </a:r>
            <a:endParaRPr lang="en-US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2812" y="3576161"/>
                <a:ext cx="4163488" cy="3204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 smtClean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2" y="3576161"/>
                <a:ext cx="4163488" cy="3204723"/>
              </a:xfrm>
              <a:prstGeom prst="rect">
                <a:avLst/>
              </a:prstGeom>
              <a:blipFill>
                <a:blip r:embed="rId11"/>
                <a:stretch>
                  <a:fillRect l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51414" y="1905000"/>
            <a:ext cx="6400800" cy="4114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19260" y="156931"/>
            <a:ext cx="693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dirty="0" smtClean="0">
                <a:cs typeface="B Nazanin" panose="00000400000000000000" pitchFamily="2" charset="-78"/>
              </a:rPr>
              <a:t>وقتی که مانع تشخیص داده شد مهم است که سینماتیک آن را بدانیم(سرعت و جهت آن).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9012" y="888931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راحت‌ترین روش‌ براساس ردیابی نقاط مرکزی شناخته شده متعلق به یک مانع در کنار فریم‌های مختلف بدست آمده به وسیله اسکنر لیزری است.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4189412" y="1059696"/>
            <a:ext cx="586236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9412" y="749084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این روش نتایج خوبی را در رابطه با موانع کوچک مانند عابرین پیاده بدست میدهد. اما خطاهای قابل توجهی در رابطه با سایر موانع مانند خودروها دارند.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8385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96426" y="0"/>
            <a:ext cx="8692399" cy="990600"/>
          </a:xfrm>
        </p:spPr>
        <p:txBody>
          <a:bodyPr/>
          <a:lstStyle/>
          <a:p>
            <a:pPr marL="685800" indent="-685800" algn="r" rtl="1">
              <a:buBlip>
                <a:blip r:embed="rId3"/>
              </a:buBlip>
            </a:pPr>
            <a:r>
              <a:rPr lang="fa-IR" dirty="0" smtClean="0"/>
              <a:t>محاسبه </a:t>
            </a:r>
            <a:r>
              <a:rPr lang="en-US" dirty="0" smtClean="0"/>
              <a:t>TTC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501492" y="1066800"/>
            <a:ext cx="8687333" cy="609601"/>
          </a:xfrm>
        </p:spPr>
        <p:txBody>
          <a:bodyPr/>
          <a:lstStyle/>
          <a:p>
            <a:pPr algn="r" rtl="1"/>
            <a:r>
              <a:rPr lang="en-US" dirty="0" smtClean="0">
                <a:solidFill>
                  <a:srgbClr val="FFFF00"/>
                </a:solidFill>
              </a:rPr>
              <a:t>Time to collision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28212" y="1676401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dirty="0" smtClean="0"/>
              <a:t>داده های مورد نیاز :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8304212" y="1371600"/>
            <a:ext cx="1524000" cy="489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1012" y="1219200"/>
            <a:ext cx="2667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موقعیت اولیه خودروها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61012" y="1752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سرعت خودروها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70612" y="2286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جهت خودروها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454" y="2886434"/>
            <a:ext cx="1211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یک فرآیندی برای محاسبه زمان برخورد به دست آمده است که شامل محاسبه زمانی است که طول میکشد تا دو خودرو به تقاطع برسند.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7636" y="3545079"/>
            <a:ext cx="7389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وقتی که یک نقطه تقاطع بدست آمد، یک فرآیندی اجرا میشود که زمانی را که طول میکشد تا دو خودرو به نقطه تقاطع برسند را محاسبه میکند.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5" name="Left Arrow 14"/>
          <p:cNvSpPr/>
          <p:nvPr/>
        </p:nvSpPr>
        <p:spPr>
          <a:xfrm>
            <a:off x="4418012" y="3581400"/>
            <a:ext cx="533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0" y="3410634"/>
            <a:ext cx="441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وقتی که این دو همزمان شدند در نتیجه </a:t>
            </a:r>
            <a:r>
              <a:rPr lang="en-US" dirty="0" smtClean="0">
                <a:cs typeface="B Nazanin" panose="00000400000000000000" pitchFamily="2" charset="-78"/>
              </a:rPr>
              <a:t>TTC 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آن مقدار است.</a:t>
            </a:r>
            <a:endParaRPr lang="en-US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-1588" y="4340521"/>
                <a:ext cx="121872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Ø"/>
                </a:pPr>
                <a:r>
                  <a:rPr lang="fa-IR" dirty="0" smtClean="0">
                    <a:cs typeface="B Nazanin" panose="00000400000000000000" pitchFamily="2" charset="-78"/>
                  </a:rPr>
                  <a:t>برای این که یک معیار ایمنی داشته باشیم یک فاکتور به نام </a:t>
                </a:r>
                <a14:m>
                  <m:oMath xmlns:m="http://schemas.openxmlformats.org/officeDocument/2006/math">
                    <m:r>
                      <a:rPr lang="fa-I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fa-IR" dirty="0" smtClean="0">
                    <a:cs typeface="B Nazanin" panose="00000400000000000000" pitchFamily="2" charset="-78"/>
                  </a:rPr>
                  <a:t>  در نظرگرفته‌ایم که تصور میشود که برخورد زمانی روی میدهد که تفاوت بین زمان‌های محاسبه شده کمتر از این مقدار باشد.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8" y="4340521"/>
                <a:ext cx="12187254" cy="646331"/>
              </a:xfrm>
              <a:prstGeom prst="rect">
                <a:avLst/>
              </a:prstGeom>
              <a:blipFill>
                <a:blip r:embed="rId4"/>
                <a:stretch>
                  <a:fillRect l="-450" t="-5660" r="-350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1588" y="4986852"/>
                <a:ext cx="1218566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Ø"/>
                </a:pPr>
                <a:r>
                  <a:rPr lang="fa-IR" dirty="0" smtClean="0">
                    <a:cs typeface="B Nazanin" panose="00000400000000000000" pitchFamily="2" charset="-78"/>
                  </a:rPr>
                  <a:t>با استفاده از این مقدار فرآیند آسان است و به خوبی در رابطه با موانعی مانند عابرین پیاده کار میکند. اما نتایج وقتی که با خودروها طرف هستیم خیلی به </a:t>
                </a:r>
                <a14:m>
                  <m:oMath xmlns:m="http://schemas.openxmlformats.org/officeDocument/2006/math">
                    <m:r>
                      <a:rPr lang="fa-I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fa-IR" dirty="0" smtClean="0">
                    <a:cs typeface="B Nazanin" panose="00000400000000000000" pitchFamily="2" charset="-78"/>
                  </a:rPr>
                  <a:t>  وابسته میشوند.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8" y="4986852"/>
                <a:ext cx="12185666" cy="646331"/>
              </a:xfrm>
              <a:prstGeom prst="rect">
                <a:avLst/>
              </a:prstGeom>
              <a:blipFill>
                <a:blip r:embed="rId5"/>
                <a:stretch>
                  <a:fillRect t="-5660" r="-350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722812" y="5791200"/>
            <a:ext cx="746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بنابراین استفاده از روش قبلی الگوریتم اضافه شده در سیستم فرض میکند که خودرو مستطیل مانند است.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4494212" y="5861566"/>
            <a:ext cx="313424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50812" y="5861566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وقتی که دو خودرو برخورد میکنند گوشه یکی از خودروها اولین نقطه‌ای است که تماس پیدا میکند.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7" idx="1"/>
            <a:endCxn id="11" idx="3"/>
          </p:cNvCxnSpPr>
          <p:nvPr/>
        </p:nvCxnSpPr>
        <p:spPr>
          <a:xfrm flipH="1">
            <a:off x="8151812" y="1861067"/>
            <a:ext cx="1676400" cy="76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7" idx="1"/>
            <a:endCxn id="12" idx="3"/>
          </p:cNvCxnSpPr>
          <p:nvPr/>
        </p:nvCxnSpPr>
        <p:spPr>
          <a:xfrm flipH="1">
            <a:off x="7999412" y="1861067"/>
            <a:ext cx="1828800" cy="609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8012" y="0"/>
            <a:ext cx="3960813" cy="1121608"/>
          </a:xfrm>
        </p:spPr>
        <p:txBody>
          <a:bodyPr>
            <a:normAutofit fontScale="90000"/>
          </a:bodyPr>
          <a:lstStyle/>
          <a:p>
            <a:pPr marL="685800" indent="-685800" algn="r" rtl="1">
              <a:buBlip>
                <a:blip r:embed="rId3"/>
              </a:buBlip>
            </a:pPr>
            <a:r>
              <a:rPr lang="fa-IR" b="1" spc="300" dirty="0" smtClean="0">
                <a:cs typeface="B Nazanin" panose="00000400000000000000" pitchFamily="2" charset="-78"/>
              </a:rPr>
              <a:t>محاسبه </a:t>
            </a:r>
            <a:r>
              <a:rPr lang="en-US" b="1" spc="300" dirty="0" smtClean="0">
                <a:cs typeface="B Nazanin" panose="00000400000000000000" pitchFamily="2" charset="-78"/>
              </a:rPr>
              <a:t>TTC</a:t>
            </a:r>
            <a:endParaRPr lang="en-US" b="1" spc="300" dirty="0"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51812" y="1219200"/>
                <a:ext cx="40354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v"/>
                </a:pPr>
                <a:r>
                  <a:rPr lang="fa-IR" dirty="0" smtClean="0">
                    <a:cs typeface="B Nazanin" panose="00000400000000000000" pitchFamily="2" charset="-78"/>
                  </a:rPr>
                  <a:t>2 حالت مختلف با توجه به در نظر گرفتن زاویه </a:t>
                </a:r>
                <a14:m>
                  <m:oMath xmlns:m="http://schemas.openxmlformats.org/officeDocument/2006/math">
                    <m:r>
                      <a:rPr lang="fa-I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𝛽</m:t>
                    </m:r>
                  </m:oMath>
                </a14:m>
                <a:r>
                  <a:rPr lang="fa-IR" dirty="0" smtClean="0">
                    <a:cs typeface="B Nazanin" panose="00000400000000000000" pitchFamily="2" charset="-78"/>
                  </a:rPr>
                  <a:t>  بین بردارهای حرکتی دو خودرو به دست می‌آید :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812" y="1219200"/>
                <a:ext cx="4035425" cy="646331"/>
              </a:xfrm>
              <a:prstGeom prst="rect">
                <a:avLst/>
              </a:prstGeom>
              <a:blipFill>
                <a:blip r:embed="rId4"/>
                <a:stretch>
                  <a:fillRect t="-5660" r="-1208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>
            <a:stCxn id="4" idx="1"/>
            <a:endCxn id="7" idx="3"/>
          </p:cNvCxnSpPr>
          <p:nvPr/>
        </p:nvCxnSpPr>
        <p:spPr>
          <a:xfrm flipH="1" flipV="1">
            <a:off x="6026836" y="698718"/>
            <a:ext cx="2124976" cy="8436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22812" y="510942"/>
                <a:ext cx="1304024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12" y="510942"/>
                <a:ext cx="1304024" cy="375552"/>
              </a:xfrm>
              <a:prstGeom prst="rect">
                <a:avLst/>
              </a:prstGeom>
              <a:blipFill>
                <a:blip r:embed="rId5"/>
                <a:stretch>
                  <a:fillRect t="-3279" r="-3271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4" idx="1"/>
            <a:endCxn id="11" idx="3"/>
          </p:cNvCxnSpPr>
          <p:nvPr/>
        </p:nvCxnSpPr>
        <p:spPr>
          <a:xfrm flipH="1">
            <a:off x="6044887" y="1542366"/>
            <a:ext cx="2106925" cy="2575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70412" y="1612160"/>
                <a:ext cx="147447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r" rtl="1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412" y="1612160"/>
                <a:ext cx="1474475" cy="375552"/>
              </a:xfrm>
              <a:prstGeom prst="rect">
                <a:avLst/>
              </a:prstGeom>
              <a:blipFill>
                <a:blip r:embed="rId6"/>
                <a:stretch>
                  <a:fillRect t="-1613" r="-2893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Arrow 15"/>
          <p:cNvSpPr/>
          <p:nvPr/>
        </p:nvSpPr>
        <p:spPr>
          <a:xfrm>
            <a:off x="3579812" y="914400"/>
            <a:ext cx="914400" cy="838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1588" y="1010334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10 حالت مختلف تصادف امکان‌پذیر است.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3159467" y="2386013"/>
            <a:ext cx="9012827" cy="1478916"/>
            <a:chOff x="3159467" y="2386013"/>
            <a:chExt cx="9012827" cy="1478916"/>
          </a:xfrm>
        </p:grpSpPr>
        <p:sp>
          <p:nvSpPr>
            <p:cNvPr id="20" name="TextBox 19"/>
            <p:cNvSpPr txBox="1"/>
            <p:nvPr/>
          </p:nvSpPr>
          <p:spPr>
            <a:xfrm>
              <a:off x="8898869" y="2688090"/>
              <a:ext cx="32734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Ø"/>
              </a:pPr>
              <a:r>
                <a:rPr lang="fa-IR" dirty="0" smtClean="0">
                  <a:cs typeface="B Nazanin" panose="00000400000000000000" pitchFamily="2" charset="-78"/>
                </a:rPr>
                <a:t>برای محاسبه </a:t>
              </a:r>
              <a:r>
                <a:rPr lang="en-US" dirty="0" smtClean="0">
                  <a:cs typeface="B Nazanin" panose="00000400000000000000" pitchFamily="2" charset="-78"/>
                </a:rPr>
                <a:t>TTC</a:t>
              </a:r>
              <a:r>
                <a:rPr lang="fa-IR" dirty="0" smtClean="0">
                  <a:cs typeface="B Nazanin" panose="00000400000000000000" pitchFamily="2" charset="-78"/>
                </a:rPr>
                <a:t> دو حالت متمایز را میتوان در نظر گرفت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8511568" y="2386013"/>
              <a:ext cx="369200" cy="1478916"/>
            </a:xfrm>
            <a:prstGeom prst="rightBrac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64267" y="2437786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r" rtl="1">
                <a:buFont typeface="+mj-lt"/>
                <a:buAutoNum type="arabicPeriod"/>
              </a:pPr>
              <a:r>
                <a:rPr lang="fa-IR" dirty="0" smtClean="0">
                  <a:cs typeface="B Nazanin" panose="00000400000000000000" pitchFamily="2" charset="-78"/>
                </a:rPr>
                <a:t>گوشه یک خودرو به کناره خودرو دیگر برخورد میکند.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59467" y="3276600"/>
              <a:ext cx="533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r" rtl="1">
                <a:buFont typeface="+mj-lt"/>
                <a:buAutoNum type="arabicPeriod" startAt="2"/>
              </a:pPr>
              <a:r>
                <a:rPr lang="fa-IR" dirty="0" smtClean="0">
                  <a:cs typeface="B Nazanin" panose="00000400000000000000" pitchFamily="2" charset="-78"/>
                </a:rPr>
                <a:t>گوشه یکی از خودروها به جلو یا عقب خودرو دیگر برخورد میکند.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25" name="Left Arrow 24"/>
          <p:cNvSpPr/>
          <p:nvPr/>
        </p:nvSpPr>
        <p:spPr>
          <a:xfrm>
            <a:off x="3808412" y="2519065"/>
            <a:ext cx="457200" cy="249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6511" y="2320744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نقطه برخورد در یکی از تقاطع‌های خطوط اطراف خودروها واقع شده است.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746" y="3011255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باید بررسی شود که چگونه گوشه خودرو در کنار نقطه‌ای که برخورد روی میدهد حرکت میکند.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7" name="Left Arrow 36"/>
          <p:cNvSpPr/>
          <p:nvPr/>
        </p:nvSpPr>
        <p:spPr>
          <a:xfrm>
            <a:off x="3126423" y="3383868"/>
            <a:ext cx="3810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9561">
            <a:off x="-27229" y="5804884"/>
            <a:ext cx="1371600" cy="6378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06546">
            <a:off x="3108289" y="5760997"/>
            <a:ext cx="1422586" cy="106680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1979612" y="4472967"/>
            <a:ext cx="2373731" cy="185163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446212" y="4876800"/>
            <a:ext cx="2526132" cy="192783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497006" y="4613442"/>
            <a:ext cx="3082806" cy="195361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0725" y="4114555"/>
            <a:ext cx="3082806" cy="195361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Flowchart: Summing Junction 52"/>
          <p:cNvSpPr/>
          <p:nvPr/>
        </p:nvSpPr>
        <p:spPr>
          <a:xfrm>
            <a:off x="2156091" y="5015161"/>
            <a:ext cx="152400" cy="152400"/>
          </a:xfrm>
          <a:prstGeom prst="flowChartSummingJunction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53" idx="7"/>
          </p:cNvCxnSpPr>
          <p:nvPr/>
        </p:nvCxnSpPr>
        <p:spPr>
          <a:xfrm flipV="1">
            <a:off x="2286173" y="4267200"/>
            <a:ext cx="1221250" cy="770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3" idx="1"/>
          </p:cNvCxnSpPr>
          <p:nvPr/>
        </p:nvCxnSpPr>
        <p:spPr>
          <a:xfrm flipH="1" flipV="1">
            <a:off x="1217612" y="4267200"/>
            <a:ext cx="960797" cy="770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8175">
            <a:off x="5872053" y="5873359"/>
            <a:ext cx="1371600" cy="63785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46195">
            <a:off x="7800274" y="5647082"/>
            <a:ext cx="1422586" cy="106680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H="1">
            <a:off x="5865813" y="3206415"/>
            <a:ext cx="3366501" cy="327058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6323012" y="3611749"/>
            <a:ext cx="3267762" cy="32169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8151812" y="3627520"/>
            <a:ext cx="329477" cy="323048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8732817" y="3146457"/>
            <a:ext cx="328822" cy="3696617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Flowchart: Summing Junction 80"/>
          <p:cNvSpPr/>
          <p:nvPr/>
        </p:nvSpPr>
        <p:spPr>
          <a:xfrm>
            <a:off x="8662282" y="4037509"/>
            <a:ext cx="152400" cy="152400"/>
          </a:xfrm>
          <a:prstGeom prst="flowChartSummingJunction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>
            <a:stCxn id="81" idx="7"/>
          </p:cNvCxnSpPr>
          <p:nvPr/>
        </p:nvCxnSpPr>
        <p:spPr>
          <a:xfrm flipV="1">
            <a:off x="8792364" y="3334421"/>
            <a:ext cx="731048" cy="7254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81" idx="1"/>
          </p:cNvCxnSpPr>
          <p:nvPr/>
        </p:nvCxnSpPr>
        <p:spPr>
          <a:xfrm flipV="1">
            <a:off x="8684600" y="3272701"/>
            <a:ext cx="48217" cy="787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2120683" y="4687818"/>
                <a:ext cx="320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83" y="4687818"/>
                <a:ext cx="320457" cy="307777"/>
              </a:xfrm>
              <a:prstGeom prst="rect">
                <a:avLst/>
              </a:prstGeom>
              <a:blipFill>
                <a:blip r:embed="rId9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662282" y="3645932"/>
                <a:ext cx="3204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82" y="3645932"/>
                <a:ext cx="320457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92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 0.00903 L 0.22454 -0.38472 " pathEditMode="relative" ptsTypes="AA">
                                      <p:cBhvr>
                                        <p:cTn id="6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00115 L 0.01237 -0.21459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" y="-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4824" y="0"/>
            <a:ext cx="9144001" cy="1143000"/>
          </a:xfrm>
        </p:spPr>
        <p:txBody>
          <a:bodyPr/>
          <a:lstStyle/>
          <a:p>
            <a:pPr marL="571500" indent="-571500" algn="r" rtl="1">
              <a:buSzPct val="133000"/>
              <a:buBlip>
                <a:blip r:embed="rId3"/>
              </a:buBlip>
            </a:pPr>
            <a:r>
              <a:rPr lang="fa-IR" b="1" spc="300" dirty="0" smtClean="0">
                <a:solidFill>
                  <a:srgbClr val="66FFFF"/>
                </a:solidFill>
                <a:cs typeface="B Nazanin" panose="00000400000000000000" pitchFamily="2" charset="-78"/>
              </a:rPr>
              <a:t>10 حالت مختلف برخورد</a:t>
            </a:r>
            <a:endParaRPr lang="en-US" b="1" spc="300" dirty="0">
              <a:solidFill>
                <a:srgbClr val="66FFFF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12" y="0"/>
            <a:ext cx="6217969" cy="655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781" y="1207597"/>
            <a:ext cx="5669231" cy="534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2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52708" y="2438400"/>
            <a:ext cx="8229600" cy="2895600"/>
          </a:xfrm>
        </p:spPr>
        <p:txBody>
          <a:bodyPr/>
          <a:lstStyle/>
          <a:p>
            <a:r>
              <a:rPr lang="fa-IR" b="1" u="sng" spc="600" dirty="0" smtClean="0">
                <a:cs typeface="B Nazanin" panose="00000400000000000000" pitchFamily="2" charset="-78"/>
              </a:rPr>
              <a:t>اتوماسیون خودرو</a:t>
            </a:r>
            <a:endParaRPr lang="en-US" b="1" u="sng" spc="600" dirty="0">
              <a:cs typeface="B Nazanin" panose="00000400000000000000" pitchFamily="2" charset="-7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58961" y="5638800"/>
            <a:ext cx="8991599" cy="1219200"/>
          </a:xfrm>
        </p:spPr>
        <p:txBody>
          <a:bodyPr>
            <a:normAutofit/>
          </a:bodyPr>
          <a:lstStyle/>
          <a:p>
            <a:r>
              <a:rPr lang="fa-IR" sz="2400" b="1" dirty="0" smtClean="0">
                <a:solidFill>
                  <a:srgbClr val="FFFF00"/>
                </a:solidFill>
                <a:cs typeface="B Nazanin" panose="00000400000000000000" pitchFamily="2" charset="-78"/>
              </a:rPr>
              <a:t>شامل اتوماسیون سرعت ، فرمان وسیستم‌های کنترلی سطح پایین</a:t>
            </a:r>
            <a:endParaRPr lang="en-US" sz="2400" b="1" dirty="0">
              <a:solidFill>
                <a:srgbClr val="FFFF00"/>
              </a:solidFill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65" y="152400"/>
            <a:ext cx="776044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 txBox="1">
            <a:spLocks/>
          </p:cNvSpPr>
          <p:nvPr/>
        </p:nvSpPr>
        <p:spPr>
          <a:xfrm>
            <a:off x="3044824" y="0"/>
            <a:ext cx="9144001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buSzPct val="150000"/>
              <a:buFontTx/>
              <a:buBlip>
                <a:blip r:embed="rId3"/>
              </a:buBlip>
            </a:pPr>
            <a:r>
              <a:rPr lang="fa-IR" b="1" spc="300" smtClean="0">
                <a:cs typeface="B Nazanin" panose="00000400000000000000" pitchFamily="2" charset="-78"/>
              </a:rPr>
              <a:t>فهرست</a:t>
            </a:r>
            <a:endParaRPr lang="en-US" b="1" spc="300" dirty="0">
              <a:cs typeface="B Nazanin" panose="00000400000000000000" pitchFamily="2" charset="-78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58403819"/>
              </p:ext>
            </p:extLst>
          </p:nvPr>
        </p:nvGraphicFramePr>
        <p:xfrm>
          <a:off x="0" y="1219200"/>
          <a:ext cx="12188825" cy="5569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0623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4" y="0"/>
            <a:ext cx="9144001" cy="914400"/>
          </a:xfrm>
        </p:spPr>
        <p:txBody>
          <a:bodyPr/>
          <a:lstStyle/>
          <a:p>
            <a:pPr marL="571500" indent="-571500" algn="r" rtl="1">
              <a:buSzPct val="133000"/>
              <a:buBlip>
                <a:blip r:embed="rId3"/>
              </a:buBlip>
            </a:pPr>
            <a:r>
              <a:rPr lang="fa-IR" b="1" dirty="0" smtClean="0">
                <a:cs typeface="B Nazanin" panose="00000400000000000000" pitchFamily="2" charset="-78"/>
              </a:rPr>
              <a:t>اتوماسیون خودرو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0213" y="1649968"/>
            <a:ext cx="92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dirty="0" smtClean="0">
                <a:cs typeface="B Nazanin" panose="00000400000000000000" pitchFamily="2" charset="-78"/>
              </a:rPr>
              <a:t>در سیستم جلوگیری از برخورد ، الگوریتم تشخیص مانع به عنوان یک لایه سطح بالا بر روی کنترل خودرو عمل میکند.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28011" y="3200400"/>
            <a:ext cx="396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مشخصات سیستم آزمایش شده در مقاله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8075612" y="2623066"/>
            <a:ext cx="152400" cy="1524000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1612" y="2667000"/>
            <a:ext cx="525780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خودرو </a:t>
            </a:r>
            <a:r>
              <a:rPr lang="en-US" dirty="0" smtClean="0">
                <a:cs typeface="B Nazanin" panose="00000400000000000000" pitchFamily="2" charset="-78"/>
              </a:rPr>
              <a:t>Citroen C3 </a:t>
            </a:r>
            <a:r>
              <a:rPr lang="en-US" dirty="0" err="1" smtClean="0">
                <a:cs typeface="B Nazanin" panose="00000400000000000000" pitchFamily="2" charset="-78"/>
              </a:rPr>
              <a:t>Pluriel</a:t>
            </a:r>
            <a:endParaRPr lang="en-US" dirty="0" smtClean="0"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دارای گیربکس اتومات</a:t>
            </a:r>
          </a:p>
          <a:p>
            <a:pPr marL="342900" indent="-342900" algn="r" rtl="1">
              <a:lnSpc>
                <a:spcPct val="150000"/>
              </a:lnSpc>
              <a:buFont typeface="+mj-lt"/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محرک‌های آن مانند شتاب‌دهنده ، ترمز و فرمان اتوماتیک شده اند.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19600"/>
            <a:ext cx="12188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/>
              <a:t>وقتی که سیستم خطر برخورد را شناسایی کرد ، ارزیابی میکند و بهترین اقدام را انجام میدهد، اما راننده همچنان کنترل خودرو را در دست دارد و در اصل کنترل از حالت دستی به حالت اشتراکی تغییر میکند.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7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4824" y="0"/>
            <a:ext cx="9144001" cy="1371600"/>
          </a:xfrm>
        </p:spPr>
        <p:txBody>
          <a:bodyPr/>
          <a:lstStyle/>
          <a:p>
            <a:pPr marL="571500" indent="-571500" algn="r" rtl="1">
              <a:buSzPct val="153000"/>
              <a:buBlip>
                <a:blip r:embed="rId3"/>
              </a:buBlip>
            </a:pPr>
            <a:r>
              <a:rPr lang="fa-IR" dirty="0" smtClean="0"/>
              <a:t>کنترل سرعت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5612" y="1905000"/>
            <a:ext cx="11733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خودرو </a:t>
            </a:r>
            <a:r>
              <a:rPr lang="en-US" dirty="0" smtClean="0"/>
              <a:t>Citroen C3</a:t>
            </a:r>
            <a:r>
              <a:rPr lang="fa-IR" dirty="0" smtClean="0"/>
              <a:t> مجهز به پدال گاز اتوماتیک است، واحد مرکزی ورودی سوخت خودرو را براساس سیگنال دریافت شده از شتاب‌دهنده تنظیم میکند.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754863"/>
            <a:ext cx="12114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راه‌حلی که برای دریافت سیگنال الکتریکی از پدال استفاده میشود استفاده از سنسور " </a:t>
            </a:r>
            <a:r>
              <a:rPr lang="en-US" dirty="0" smtClean="0">
                <a:cs typeface="B Nazanin" panose="00000400000000000000" pitchFamily="2" charset="-78"/>
              </a:rPr>
              <a:t>Advantech USB-4711A</a:t>
            </a:r>
            <a:r>
              <a:rPr lang="fa-IR" dirty="0" smtClean="0">
                <a:cs typeface="B Nazanin" panose="00000400000000000000" pitchFamily="2" charset="-78"/>
              </a:rPr>
              <a:t>" است و همین طور برای تعویض حالت از اتومات به دستی از یک "رله" استفاده میشود.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13812" y="3886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u="sng" dirty="0" smtClean="0">
                <a:cs typeface="B Nazanin" panose="00000400000000000000" pitchFamily="2" charset="-78"/>
              </a:rPr>
              <a:t>سیستم ترمز</a:t>
            </a:r>
            <a:r>
              <a:rPr lang="fa-IR" dirty="0" smtClean="0">
                <a:cs typeface="B Nazanin" panose="00000400000000000000" pitchFamily="2" charset="-78"/>
              </a:rPr>
              <a:t> الکتریکی نیست.</a:t>
            </a:r>
            <a:endParaRPr lang="en-US" u="sng" dirty="0">
              <a:cs typeface="B Nazanin" panose="00000400000000000000" pitchFamily="2" charset="-78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8990012" y="3986305"/>
            <a:ext cx="6096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37012" y="377743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راه‌حلی که پیشنهاد میشود، اقدام مستقیم بر روی پدال ترمز به‌وسیله یک محرک خارجی است.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503612" y="3937126"/>
            <a:ext cx="5334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9" idx="1"/>
          </p:cNvCxnSpPr>
          <p:nvPr/>
        </p:nvCxnSpPr>
        <p:spPr>
          <a:xfrm flipH="1" flipV="1">
            <a:off x="2741612" y="3541931"/>
            <a:ext cx="762000" cy="509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0502" y="337019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 smtClean="0">
                <a:cs typeface="B Nazanin" panose="00000400000000000000" pitchFamily="2" charset="-78"/>
              </a:rPr>
              <a:t>Maxon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RE35 DC motor</a:t>
            </a:r>
          </a:p>
        </p:txBody>
      </p:sp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>
            <a:off x="2741612" y="4051426"/>
            <a:ext cx="762000" cy="2919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4100605"/>
            <a:ext cx="258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B Nazanin" panose="00000400000000000000" pitchFamily="2" charset="-78"/>
              </a:rPr>
              <a:t>ENC HEDL 5540 encoder</a:t>
            </a:r>
          </a:p>
        </p:txBody>
      </p:sp>
    </p:spTree>
    <p:extLst>
      <p:ext uri="{BB962C8B-B14F-4D97-AF65-F5344CB8AC3E}">
        <p14:creationId xmlns:p14="http://schemas.microsoft.com/office/powerpoint/2010/main" val="427390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2397" y="0"/>
            <a:ext cx="8692399" cy="1143000"/>
          </a:xfrm>
        </p:spPr>
        <p:txBody>
          <a:bodyPr>
            <a:normAutofit/>
          </a:bodyPr>
          <a:lstStyle/>
          <a:p>
            <a:pPr marL="571500" indent="-571500" algn="r" rtl="1">
              <a:buSzPct val="153000"/>
              <a:buBlip>
                <a:blip r:embed="rId3"/>
              </a:buBlip>
            </a:pPr>
            <a:r>
              <a:rPr lang="fa-IR" sz="4000" b="1" dirty="0" smtClean="0">
                <a:cs typeface="B Nazanin" panose="00000400000000000000" pitchFamily="2" charset="-78"/>
              </a:rPr>
              <a:t>کنترل هوشمند فرمان خودرو</a:t>
            </a:r>
            <a:endParaRPr lang="en-US" sz="4000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9396" y="13070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خودرو </a:t>
            </a:r>
            <a:r>
              <a:rPr lang="en-US" dirty="0" smtClean="0">
                <a:cs typeface="B Nazanin" panose="00000400000000000000" pitchFamily="2" charset="-78"/>
              </a:rPr>
              <a:t>Citroen C3</a:t>
            </a:r>
            <a:r>
              <a:rPr lang="fa-IR" dirty="0" smtClean="0">
                <a:cs typeface="B Nazanin" panose="00000400000000000000" pitchFamily="2" charset="-78"/>
              </a:rPr>
              <a:t> از یک  فرمان برقی استفاده میکند.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812" y="19050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این سیستم از یک موتور </a:t>
            </a:r>
            <a:r>
              <a:rPr lang="en-US" dirty="0" smtClean="0">
                <a:cs typeface="B Nazanin" panose="00000400000000000000" pitchFamily="2" charset="-78"/>
              </a:rPr>
              <a:t>DC</a:t>
            </a:r>
            <a:r>
              <a:rPr lang="fa-IR" dirty="0" smtClean="0">
                <a:cs typeface="B Nazanin" panose="00000400000000000000" pitchFamily="2" charset="-78"/>
              </a:rPr>
              <a:t> که به‌وسیله یک چرخ‌دهنده به فرمان متصل است.</a:t>
            </a:r>
            <a:endParaRPr lang="en-US" dirty="0">
              <a:cs typeface="B Nazanin" panose="00000400000000000000" pitchFamily="2" charset="-78"/>
            </a:endParaRPr>
          </a:p>
        </p:txBody>
      </p:sp>
      <p:graphicFrame>
        <p:nvGraphicFramePr>
          <p:cNvPr id="8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5236546"/>
              </p:ext>
            </p:extLst>
          </p:nvPr>
        </p:nvGraphicFramePr>
        <p:xfrm>
          <a:off x="1522412" y="2532965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217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426" y="0"/>
            <a:ext cx="8692399" cy="1295400"/>
          </a:xfrm>
        </p:spPr>
        <p:txBody>
          <a:bodyPr/>
          <a:lstStyle/>
          <a:p>
            <a:pPr marL="685800" indent="-685800" algn="r" rtl="1">
              <a:buSzPct val="153000"/>
              <a:buBlip>
                <a:blip r:embed="rId3"/>
              </a:buBlip>
            </a:pPr>
            <a:r>
              <a:rPr lang="fa-IR" b="1" dirty="0" smtClean="0">
                <a:cs typeface="B Nazanin" panose="00000400000000000000" pitchFamily="2" charset="-78"/>
              </a:rPr>
              <a:t>سیستم کنترلی سطح پایین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0612" y="1602051"/>
            <a:ext cx="982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سیستم کنترل سطح پایین محرک‌های خودرو را برای برآورده کردن دستورات ارسال شده توسط کنترل کننده سطح بالا مدیریت میکند.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0411" y="2408085"/>
            <a:ext cx="380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2 سیستم کنترلی سطح پایین طراحی شده اند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424" y="2209800"/>
            <a:ext cx="175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کنترل کننده فرمان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38363" y="2895600"/>
            <a:ext cx="173244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کنترل کننده سرعت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5559424" y="2286000"/>
            <a:ext cx="381000" cy="21693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2071300"/>
            <a:ext cx="552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باید دستورات مربوط به زاویه فرمان را دریافت کند و سیگنال‌های منسجمی را برای عمل به دستورات به محرک‌ها ارسال 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5657363" y="2971800"/>
            <a:ext cx="381000" cy="21693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77" y="2758469"/>
            <a:ext cx="555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دستورات مربوط به سرعت خواسته شده را دریافت کرده و فرمان‌های ضروری را به شتاب‌دهنده و پدال ترمز برای دست‌یابی به سرعت مورد نظر میفرستد.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13" name="Straight Arrow Connector 12"/>
          <p:cNvCxnSpPr>
            <a:stCxn id="5" idx="1"/>
            <a:endCxn id="6" idx="3"/>
          </p:cNvCxnSpPr>
          <p:nvPr/>
        </p:nvCxnSpPr>
        <p:spPr>
          <a:xfrm flipH="1" flipV="1">
            <a:off x="7694612" y="2394466"/>
            <a:ext cx="685799" cy="198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1"/>
            <a:endCxn id="7" idx="3"/>
          </p:cNvCxnSpPr>
          <p:nvPr/>
        </p:nvCxnSpPr>
        <p:spPr>
          <a:xfrm flipH="1">
            <a:off x="7770812" y="2592751"/>
            <a:ext cx="609599" cy="493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-1588" y="3429000"/>
            <a:ext cx="12160137" cy="1408837"/>
            <a:chOff x="1" y="3733800"/>
            <a:chExt cx="12160137" cy="1408837"/>
          </a:xfrm>
        </p:grpSpPr>
        <p:sp>
          <p:nvSpPr>
            <p:cNvPr id="28" name="TextBox 27"/>
            <p:cNvSpPr txBox="1"/>
            <p:nvPr/>
          </p:nvSpPr>
          <p:spPr>
            <a:xfrm>
              <a:off x="10209212" y="4374793"/>
              <a:ext cx="19509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Ø"/>
              </a:pPr>
              <a:r>
                <a:rPr lang="fa-IR" dirty="0" smtClean="0">
                  <a:cs typeface="B Nazanin" panose="00000400000000000000" pitchFamily="2" charset="-78"/>
                </a:rPr>
                <a:t>کنترل‌کننده فرمان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cxnSp>
          <p:nvCxnSpPr>
            <p:cNvPr id="30" name="Straight Arrow Connector 29"/>
            <p:cNvCxnSpPr>
              <a:stCxn id="28" idx="1"/>
              <a:endCxn id="33" idx="3"/>
            </p:cNvCxnSpPr>
            <p:nvPr/>
          </p:nvCxnSpPr>
          <p:spPr>
            <a:xfrm flipH="1" flipV="1">
              <a:off x="9513983" y="4190127"/>
              <a:ext cx="695229" cy="3693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8" idx="1"/>
              <a:endCxn id="34" idx="3"/>
            </p:cNvCxnSpPr>
            <p:nvPr/>
          </p:nvCxnSpPr>
          <p:spPr>
            <a:xfrm flipH="1">
              <a:off x="9523412" y="4559459"/>
              <a:ext cx="685800" cy="3799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389812" y="4005461"/>
              <a:ext cx="2124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fa-IR" dirty="0" smtClean="0">
                  <a:cs typeface="B Nazanin" panose="00000400000000000000" pitchFamily="2" charset="-78"/>
                </a:rPr>
                <a:t>دو متغیر ورودی فازی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77903" y="4754750"/>
              <a:ext cx="2245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r" rtl="1">
                <a:buFont typeface="Wingdings" panose="05000000000000000000" pitchFamily="2" charset="2"/>
                <a:buChar char="ü"/>
              </a:pPr>
              <a:r>
                <a:rPr lang="fa-IR" dirty="0" smtClean="0">
                  <a:cs typeface="B Nazanin" panose="00000400000000000000" pitchFamily="2" charset="-78"/>
                </a:rPr>
                <a:t>یک متغیر خروجی فازی :</a:t>
              </a:r>
              <a:endParaRPr lang="en-US" dirty="0">
                <a:cs typeface="B Nazanin" panose="00000400000000000000" pitchFamily="2" charset="-78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" y="3733800"/>
              <a:ext cx="7542211" cy="902732"/>
              <a:chOff x="0" y="3733800"/>
              <a:chExt cx="7895089" cy="902732"/>
            </a:xfrm>
          </p:grpSpPr>
          <p:sp>
            <p:nvSpPr>
              <p:cNvPr id="38" name="Right Brace 37"/>
              <p:cNvSpPr/>
              <p:nvPr/>
            </p:nvSpPr>
            <p:spPr>
              <a:xfrm>
                <a:off x="7666489" y="3819341"/>
                <a:ext cx="228600" cy="762000"/>
              </a:xfrm>
              <a:prstGeom prst="righ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778818" y="3733800"/>
                <a:ext cx="1839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/>
                </a:pPr>
                <a:r>
                  <a:rPr lang="fa-IR" dirty="0" smtClean="0">
                    <a:cs typeface="B Nazanin" panose="00000400000000000000" pitchFamily="2" charset="-78"/>
                  </a:rPr>
                  <a:t>خطای موقعیت :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  <p:sp>
            <p:nvSpPr>
              <p:cNvPr id="42" name="Left Arrow 41"/>
              <p:cNvSpPr/>
              <p:nvPr/>
            </p:nvSpPr>
            <p:spPr>
              <a:xfrm>
                <a:off x="5539786" y="3819341"/>
                <a:ext cx="381000" cy="186120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0" y="3745468"/>
                <a:ext cx="5559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fa-IR" dirty="0" smtClean="0">
                    <a:cs typeface="B Nazanin" panose="00000400000000000000" pitchFamily="2" charset="-78"/>
                  </a:rPr>
                  <a:t>تفاوت بین موقعیت هدف قرارگیری فرمان و موقعیت واقعی آن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180012" y="4267200"/>
                <a:ext cx="24384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r" rtl="1">
                  <a:buFont typeface="+mj-lt"/>
                  <a:buAutoNum type="arabicPeriod" startAt="2"/>
                </a:pPr>
                <a:r>
                  <a:rPr lang="fa-IR" dirty="0" smtClean="0">
                    <a:cs typeface="B Nazanin" panose="00000400000000000000" pitchFamily="2" charset="-78"/>
                  </a:rPr>
                  <a:t>موقعیت فعلی فرمان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46" name="Left Arrow 45"/>
            <p:cNvSpPr/>
            <p:nvPr/>
          </p:nvSpPr>
          <p:spPr>
            <a:xfrm>
              <a:off x="6659866" y="4860090"/>
              <a:ext cx="663963" cy="184666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198812" y="4773305"/>
              <a:ext cx="3384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dirty="0" smtClean="0">
                  <a:cs typeface="B Nazanin" panose="00000400000000000000" pitchFamily="2" charset="-78"/>
                </a:rPr>
                <a:t>نیرویی که برای صفر کردن خطا تولید میشود.</a:t>
              </a:r>
              <a:endParaRPr lang="en-US" dirty="0">
                <a:cs typeface="B Nazanin" panose="00000400000000000000" pitchFamily="2" charset="-78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605503" y="4945541"/>
            <a:ext cx="558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Ø"/>
            </a:pPr>
            <a:r>
              <a:rPr lang="fa-IR" dirty="0" smtClean="0">
                <a:cs typeface="B Nazanin" panose="00000400000000000000" pitchFamily="2" charset="-78"/>
              </a:rPr>
              <a:t>کنترل کننده سرعت دو محرک </a:t>
            </a:r>
            <a:r>
              <a:rPr lang="fa-IR" u="sng" dirty="0" smtClean="0">
                <a:cs typeface="B Nazanin" panose="00000400000000000000" pitchFamily="2" charset="-78"/>
              </a:rPr>
              <a:t>شتاب‌دهنده</a:t>
            </a:r>
            <a:r>
              <a:rPr lang="fa-IR" dirty="0" smtClean="0">
                <a:cs typeface="B Nazanin" panose="00000400000000000000" pitchFamily="2" charset="-78"/>
              </a:rPr>
              <a:t> و </a:t>
            </a:r>
            <a:r>
              <a:rPr lang="fa-IR" u="sng" dirty="0" smtClean="0">
                <a:cs typeface="B Nazanin" panose="00000400000000000000" pitchFamily="2" charset="-78"/>
              </a:rPr>
              <a:t>پدال ترمز</a:t>
            </a:r>
            <a:r>
              <a:rPr lang="fa-IR" dirty="0" smtClean="0">
                <a:cs typeface="B Nazanin" panose="00000400000000000000" pitchFamily="2" charset="-78"/>
              </a:rPr>
              <a:t> را کنترل میکند.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9" name="Bent Arrow 58"/>
          <p:cNvSpPr/>
          <p:nvPr/>
        </p:nvSpPr>
        <p:spPr>
          <a:xfrm rot="10800000">
            <a:off x="10666412" y="5256275"/>
            <a:ext cx="685800" cy="990600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59" idx="3"/>
          </p:cNvCxnSpPr>
          <p:nvPr/>
        </p:nvCxnSpPr>
        <p:spPr>
          <a:xfrm flipH="1" flipV="1">
            <a:off x="10056812" y="5638800"/>
            <a:ext cx="609600" cy="436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847012" y="5486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چند متغیر فازی ورودی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11923" y="625999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چند متغیر فازی </a:t>
            </a:r>
            <a:r>
              <a:rPr lang="fa-IR" dirty="0" smtClean="0">
                <a:cs typeface="B Nazanin" panose="00000400000000000000" pitchFamily="2" charset="-78"/>
              </a:rPr>
              <a:t>خروجی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4" name="Right Brace 63"/>
          <p:cNvSpPr/>
          <p:nvPr/>
        </p:nvSpPr>
        <p:spPr>
          <a:xfrm>
            <a:off x="7802144" y="5254224"/>
            <a:ext cx="224213" cy="8573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6170612" y="5314873"/>
            <a:ext cx="163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خطای سرعت :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6" name="Left Arrow 65"/>
          <p:cNvSpPr/>
          <p:nvPr/>
        </p:nvSpPr>
        <p:spPr>
          <a:xfrm>
            <a:off x="5866579" y="5420142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360612" y="5315962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تفاوت بین سرعت واقعی و سرعت هدف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605503" y="5807966"/>
            <a:ext cx="116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 startAt="2"/>
            </a:pPr>
            <a:r>
              <a:rPr lang="fa-IR" dirty="0" smtClean="0">
                <a:cs typeface="B Nazanin" panose="00000400000000000000" pitchFamily="2" charset="-78"/>
              </a:rPr>
              <a:t>شتاب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lang="en-US" dirty="0">
              <a:cs typeface="B Nazanin" panose="00000400000000000000" pitchFamily="2" charset="-78"/>
            </a:endParaRPr>
          </a:p>
        </p:txBody>
      </p:sp>
      <p:cxnSp>
        <p:nvCxnSpPr>
          <p:cNvPr id="70" name="Straight Arrow Connector 69"/>
          <p:cNvCxnSpPr>
            <a:stCxn id="59" idx="3"/>
            <a:endCxn id="63" idx="3"/>
          </p:cNvCxnSpPr>
          <p:nvPr/>
        </p:nvCxnSpPr>
        <p:spPr>
          <a:xfrm flipH="1">
            <a:off x="8569323" y="6075425"/>
            <a:ext cx="2097089" cy="369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2" name="Right Brace 71"/>
          <p:cNvSpPr/>
          <p:nvPr/>
        </p:nvSpPr>
        <p:spPr>
          <a:xfrm>
            <a:off x="6296400" y="6047792"/>
            <a:ext cx="304800" cy="8102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74612" y="6035351"/>
            <a:ext cx="62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محل قرارگیری دو محرک برای رسیدن به سرعت مورد نظر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4059" y="6512387"/>
            <a:ext cx="6208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+mj-lt"/>
              <a:buAutoNum type="arabicPeriod" startAt="2"/>
            </a:pPr>
            <a:r>
              <a:rPr lang="fa-IR" dirty="0" smtClean="0">
                <a:cs typeface="B Nazanin" panose="00000400000000000000" pitchFamily="2" charset="-78"/>
              </a:rPr>
              <a:t>سرعت مورد نظر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1287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1812" y="5181600"/>
            <a:ext cx="8305800" cy="1371600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بررسی عملکرد سیستم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28600"/>
            <a:ext cx="7860506" cy="458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143000"/>
            <a:ext cx="2903472" cy="3768417"/>
          </a:xfrm>
          <a:prstGeom prst="rect">
            <a:avLst/>
          </a:prstGeom>
        </p:spPr>
      </p:pic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139356807"/>
              </p:ext>
            </p:extLst>
          </p:nvPr>
        </p:nvGraphicFramePr>
        <p:xfrm>
          <a:off x="428554" y="457200"/>
          <a:ext cx="8125883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864016418"/>
              </p:ext>
            </p:extLst>
          </p:nvPr>
        </p:nvGraphicFramePr>
        <p:xfrm>
          <a:off x="428554" y="457200"/>
          <a:ext cx="8125883" cy="5417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012" y="1066800"/>
            <a:ext cx="2846317" cy="38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1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612" y="304800"/>
            <a:ext cx="9144001" cy="1371600"/>
          </a:xfrm>
        </p:spPr>
        <p:txBody>
          <a:bodyPr/>
          <a:lstStyle/>
          <a:p>
            <a:pPr algn="r" rtl="1"/>
            <a:r>
              <a:rPr lang="fa-IR" dirty="0" smtClean="0"/>
              <a:t>قدردانی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دکتر ابراهیم پور استاد این درس</a:t>
            </a:r>
          </a:p>
          <a:p>
            <a:pPr algn="r" rtl="1"/>
            <a:r>
              <a:rPr lang="fa-IR" dirty="0" smtClean="0"/>
              <a:t>تمامی عزیزانی که حضور داشتند و به متن ارائه توجه کردند.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 descr="Image result for any questions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17526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31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10597398" cy="2819400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Introduction of BMW next 100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100 years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228600"/>
            <a:ext cx="6131450" cy="408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3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012" y="0"/>
            <a:ext cx="9144001" cy="1371600"/>
          </a:xfrm>
        </p:spPr>
        <p:txBody>
          <a:bodyPr/>
          <a:lstStyle/>
          <a:p>
            <a:pPr marL="685800" indent="-685800" algn="r" rtl="1">
              <a:buSzPct val="150000"/>
              <a:buBlip>
                <a:blip r:embed="rId3"/>
              </a:buBlip>
            </a:pPr>
            <a:r>
              <a:rPr lang="fa-IR" sz="48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Nazanin" panose="00000400000000000000" pitchFamily="2" charset="-78"/>
              </a:rPr>
              <a:t>معرفی</a:t>
            </a:r>
            <a:endParaRPr lang="en-US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b="1" dirty="0" smtClean="0">
                <a:latin typeface="Arial Black" panose="020B0A04020102020204" pitchFamily="34" charset="0"/>
                <a:cs typeface="B Nazanin" panose="00000400000000000000" pitchFamily="2" charset="-78"/>
              </a:rPr>
              <a:t>در این ارائه سیستم‌های جلوگیری از برخورد معرفی شده‌اند که براساس اطلاعات فراهم شده از سنسورها دو نوع عمل را میتوانند انجام دهند : اول </a:t>
            </a:r>
          </a:p>
          <a:p>
            <a:pPr algn="r" rtl="1"/>
            <a:r>
              <a:rPr lang="fa-IR" b="1" dirty="0" smtClean="0">
                <a:latin typeface="Arial Black" panose="020B0A04020102020204" pitchFamily="34" charset="0"/>
                <a:cs typeface="B Nazanin" panose="00000400000000000000" pitchFamily="2" charset="-78"/>
              </a:rPr>
              <a:t>اولین زمینه‌ای که توسط سیستم بررسی میشود تشخیص و تفسیر اطراف خودرو و بررسی این که آیا این موانع تبدیل به موانع بحرانی میشوند یا خیر.</a:t>
            </a:r>
          </a:p>
          <a:p>
            <a:pPr algn="r" rtl="1"/>
            <a:r>
              <a:rPr lang="fa-IR" b="1" dirty="0" smtClean="0">
                <a:latin typeface="Arial Black" panose="020B0A04020102020204" pitchFamily="34" charset="0"/>
                <a:cs typeface="B Nazanin" panose="00000400000000000000" pitchFamily="2" charset="-78"/>
              </a:rPr>
              <a:t>سه تکنولوژی برای تشخیص اطراف خودرو به کار میرود که عبارت‌اند از : بینایی کامپیوتر – رادار – اسکنر لیزری</a:t>
            </a:r>
          </a:p>
          <a:p>
            <a:pPr algn="r" rtl="1"/>
            <a:endParaRPr lang="fa-IR" b="1" dirty="0" smtClean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61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2" y="0"/>
            <a:ext cx="9144001" cy="1371600"/>
          </a:xfrm>
        </p:spPr>
        <p:txBody>
          <a:bodyPr>
            <a:normAutofit/>
          </a:bodyPr>
          <a:lstStyle/>
          <a:p>
            <a:pPr marL="571500" indent="-571500" algn="r" rtl="1">
              <a:buSzPct val="150000"/>
              <a:buBlip>
                <a:blip r:embed="rId3"/>
              </a:buBlip>
            </a:pPr>
            <a:r>
              <a:rPr lang="fa-IR" sz="4800" b="1" spc="300" dirty="0" smtClean="0">
                <a:cs typeface="B Nazanin" panose="00000400000000000000" pitchFamily="2" charset="-78"/>
              </a:rPr>
              <a:t>تعاریف</a:t>
            </a:r>
            <a:endParaRPr lang="en-US" sz="4000" b="1" spc="3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سیستم های ایمنی اصلی :       سیستم‌هایی هستند که برای جلوگیری از تصادف طراحی شده اند.</a:t>
            </a:r>
          </a:p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سیستم های ایمنی فرعی :       سیستم‌هایی هستند که برای کاهش صدمات تصادفات طراحی شده‌اند.</a:t>
            </a:r>
          </a:p>
          <a:p>
            <a:pPr algn="r" rtl="1"/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>
            <a:off x="7466012" y="2057400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Arrow 4"/>
          <p:cNvSpPr/>
          <p:nvPr/>
        </p:nvSpPr>
        <p:spPr>
          <a:xfrm>
            <a:off x="7487991" y="2895600"/>
            <a:ext cx="381000" cy="152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4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12" y="22412"/>
            <a:ext cx="8692399" cy="1425388"/>
          </a:xfrm>
        </p:spPr>
        <p:txBody>
          <a:bodyPr/>
          <a:lstStyle/>
          <a:p>
            <a:pPr marL="685800" indent="-685800" algn="r" rtl="1">
              <a:buBlip>
                <a:blip r:embed="rId3"/>
              </a:buBlip>
            </a:pPr>
            <a:r>
              <a:rPr lang="fa-IR" dirty="0" smtClean="0"/>
              <a:t>معماری سیستم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51812" y="2133600"/>
            <a:ext cx="4037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rtl="1">
              <a:buFont typeface="Wingdings" panose="05000000000000000000" pitchFamily="2" charset="2"/>
              <a:buChar char="Ø"/>
            </a:pPr>
            <a:r>
              <a:rPr lang="fa-IR" dirty="0" smtClean="0"/>
              <a:t>سیستم توسعه داده شده اساسا از دو سطح تقسیم شده است :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  <a:endCxn id="11" idx="3"/>
          </p:cNvCxnSpPr>
          <p:nvPr/>
        </p:nvCxnSpPr>
        <p:spPr>
          <a:xfrm flipH="1" flipV="1">
            <a:off x="6399212" y="1837330"/>
            <a:ext cx="1752600" cy="6194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  <a:endCxn id="13" idx="3"/>
          </p:cNvCxnSpPr>
          <p:nvPr/>
        </p:nvCxnSpPr>
        <p:spPr>
          <a:xfrm flipH="1">
            <a:off x="6475412" y="2456766"/>
            <a:ext cx="1676400" cy="69520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4212" y="1514164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rtl="1">
              <a:buFont typeface="+mj-lt"/>
              <a:buAutoNum type="arabicPeriod"/>
            </a:pPr>
            <a:r>
              <a:rPr lang="fa-IR" dirty="0" smtClean="0"/>
              <a:t>سیستم باید محیط اطراف خودرو را دریافت و آنالیز کرده و مشخص کند آیا خطر برخورد وجود دارد یا خیر.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2812" y="28288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rtl="1">
              <a:buFont typeface="+mj-lt"/>
              <a:buAutoNum type="arabicPeriod" startAt="2"/>
            </a:pPr>
            <a:r>
              <a:rPr lang="fa-IR" dirty="0" smtClean="0"/>
              <a:t>سطح دوم شامل اخطارها ماژول‌های اقدامی خودرو است شامل ترمز و فرمان اتوماتیک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1587" y="3810000"/>
            <a:ext cx="1203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a-IR" dirty="0" smtClean="0"/>
              <a:t>علاوه‌ بر موارد فوق از موقعیت یاب ماهواره‌ای در نقشه دیجتالی به عنوان یک سنسور اضافی استفاده میشود تا اطلاعاتی مکمل اطلاعات فراهم شده به وسیله سنسورهای خودرو باشد.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05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– Line Combination chart showing the values of 3 series for 4 categories. The first 2 series are columns and the 3rd series is the line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50944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4082240"/>
              </p:ext>
            </p:extLst>
          </p:nvPr>
        </p:nvGraphicFramePr>
        <p:xfrm>
          <a:off x="6229350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4572000"/>
            <a:ext cx="1371600" cy="637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4357525"/>
            <a:ext cx="1422586" cy="106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7620</TotalTime>
  <Words>1447</Words>
  <Application>Microsoft Office PowerPoint</Application>
  <PresentationFormat>Custom</PresentationFormat>
  <Paragraphs>204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afterglow</vt:lpstr>
      <vt:lpstr>Arial</vt:lpstr>
      <vt:lpstr>Arial Black</vt:lpstr>
      <vt:lpstr>B Kamran</vt:lpstr>
      <vt:lpstr>B Nazanin</vt:lpstr>
      <vt:lpstr>Cambria Math</vt:lpstr>
      <vt:lpstr>Corbel</vt:lpstr>
      <vt:lpstr>Tahoma</vt:lpstr>
      <vt:lpstr>Wingdings</vt:lpstr>
      <vt:lpstr>Digital Blue Tunnel 16x9</vt:lpstr>
      <vt:lpstr>سیستم جلوگیری از برخورد در خودروهای خودران</vt:lpstr>
      <vt:lpstr>PowerPoint Presentation</vt:lpstr>
      <vt:lpstr>Introduction of BMW next 100</vt:lpstr>
      <vt:lpstr>PowerPoint Presentation</vt:lpstr>
      <vt:lpstr>معرفی</vt:lpstr>
      <vt:lpstr>تعاریف</vt:lpstr>
      <vt:lpstr>معماری سیستم</vt:lpstr>
      <vt:lpstr>Title and Content Layout with Chart</vt:lpstr>
      <vt:lpstr>Two Content Layout with Table</vt:lpstr>
      <vt:lpstr>Title and Content Layout with SmartArt</vt:lpstr>
      <vt:lpstr>سیستم تشخیص مانع</vt:lpstr>
      <vt:lpstr>تشخیص مانع</vt:lpstr>
      <vt:lpstr>بخش‌های سیستم تشخیص مانع : </vt:lpstr>
      <vt:lpstr>چندین راه حل:</vt:lpstr>
      <vt:lpstr>PowerPoint Presentation</vt:lpstr>
      <vt:lpstr>محاسبه TTC</vt:lpstr>
      <vt:lpstr>محاسبه TTC</vt:lpstr>
      <vt:lpstr>10 حالت مختلف برخورد</vt:lpstr>
      <vt:lpstr>اتوماسیون خودرو</vt:lpstr>
      <vt:lpstr>اتوماسیون خودرو</vt:lpstr>
      <vt:lpstr>کنترل سرعت</vt:lpstr>
      <vt:lpstr>کنترل هوشمند فرمان خودرو</vt:lpstr>
      <vt:lpstr>سیستم کنترلی سطح پایین</vt:lpstr>
      <vt:lpstr>بررسی عملکرد سیستم</vt:lpstr>
      <vt:lpstr>PowerPoint Presentation</vt:lpstr>
      <vt:lpstr>PowerPoint Presentation</vt:lpstr>
      <vt:lpstr>قدردانی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 جلوگیری از برخورد در خودروهای خودران</dc:title>
  <dc:creator>Parham Zilouchian</dc:creator>
  <cp:lastModifiedBy>Parham Zilouchian</cp:lastModifiedBy>
  <cp:revision>90</cp:revision>
  <dcterms:created xsi:type="dcterms:W3CDTF">2018-05-20T04:53:51Z</dcterms:created>
  <dcterms:modified xsi:type="dcterms:W3CDTF">2018-08-04T16:50:54Z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